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12"/>
  </p:notesMasterIdLst>
  <p:sldIdLst>
    <p:sldId id="256" r:id="rId2"/>
    <p:sldId id="285" r:id="rId3"/>
    <p:sldId id="275" r:id="rId4"/>
    <p:sldId id="258" r:id="rId5"/>
    <p:sldId id="286" r:id="rId6"/>
    <p:sldId id="288" r:id="rId7"/>
    <p:sldId id="289" r:id="rId8"/>
    <p:sldId id="290" r:id="rId9"/>
    <p:sldId id="292" r:id="rId10"/>
    <p:sldId id="291" r:id="rId11"/>
  </p:sldIdLst>
  <p:sldSz cx="9144000" cy="5143500" type="screen16x9"/>
  <p:notesSz cx="6858000" cy="9144000"/>
  <p:embeddedFontLst>
    <p:embeddedFont>
      <p:font typeface="Raleway ExtraBold" charset="-52"/>
      <p:bold r:id="rId13"/>
      <p:boldItalic r:id="rId14"/>
    </p:embeddedFont>
    <p:embeddedFont>
      <p:font typeface="Nirmala UI" pitchFamily="34" charset="0"/>
      <p:regular r:id="rId15"/>
      <p:bold r:id="rId16"/>
    </p:embeddedFont>
    <p:embeddedFont>
      <p:font typeface="Raleway" charset="-52"/>
      <p:regular r:id="rId17"/>
      <p:bold r:id="rId18"/>
      <p:italic r:id="rId19"/>
      <p:boldItalic r:id="rId20"/>
    </p:embeddedFont>
    <p:embeddedFont>
      <p:font typeface="Segoe Print" pitchFamily="2" charset="0"/>
      <p:regular r:id="rId21"/>
      <p:bold r:id="rId22"/>
    </p:embeddedFont>
    <p:embeddedFont>
      <p:font typeface="Arial Rounded MT Bold" pitchFamily="34" charset="0"/>
      <p:regular r:id="rId23"/>
    </p:embeddedFont>
    <p:embeddedFont>
      <p:font typeface="Open Sans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627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00"/>
    <a:srgbClr val="006666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D5B02AF7-3FB3-4449-B2C0-46A695CF0545}">
  <a:tblStyle styleId="{D5B02AF7-3FB3-4449-B2C0-46A695CF054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644" autoAdjust="0"/>
  </p:normalViewPr>
  <p:slideViewPr>
    <p:cSldViewPr snapToGrid="0">
      <p:cViewPr>
        <p:scale>
          <a:sx n="90" d="100"/>
          <a:sy n="90" d="100"/>
        </p:scale>
        <p:origin x="-594" y="-996"/>
      </p:cViewPr>
      <p:guideLst>
        <p:guide orient="horz" pos="6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386862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g1185c551acd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0" name="Google Shape;740;g1185c551acd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1003d90df7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1003d90df77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>
          <a:blip r:embed="rId3">
            <a:alphaModFix amt="7000"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 rot="-322">
            <a:off x="1368150" y="3293675"/>
            <a:ext cx="6407700" cy="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368300" y="1575636"/>
            <a:ext cx="6407700" cy="171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113" y="4749900"/>
            <a:ext cx="9143925" cy="393600"/>
            <a:chOff x="113" y="4749900"/>
            <a:chExt cx="9143925" cy="393600"/>
          </a:xfrm>
        </p:grpSpPr>
        <p:sp>
          <p:nvSpPr>
            <p:cNvPr id="14" name="Google Shape;14;p2"/>
            <p:cNvSpPr txBox="1"/>
            <p:nvPr/>
          </p:nvSpPr>
          <p:spPr>
            <a:xfrm>
              <a:off x="113" y="4749900"/>
              <a:ext cx="12402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i="1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clinical</a:t>
              </a:r>
              <a:endParaRPr sz="1200"/>
            </a:p>
          </p:txBody>
        </p:sp>
        <p:sp>
          <p:nvSpPr>
            <p:cNvPr id="15" name="Google Shape;15;p2"/>
            <p:cNvSpPr txBox="1"/>
            <p:nvPr/>
          </p:nvSpPr>
          <p:spPr>
            <a:xfrm>
              <a:off x="8296237" y="4749900"/>
              <a:ext cx="8478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i="1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case</a:t>
              </a:r>
              <a:endParaRPr sz="1200"/>
            </a:p>
          </p:txBody>
        </p:sp>
        <p:cxnSp>
          <p:nvCxnSpPr>
            <p:cNvPr id="16" name="Google Shape;16;p2"/>
            <p:cNvCxnSpPr>
              <a:stCxn id="15" idx="1"/>
              <a:endCxn id="14" idx="3"/>
            </p:cNvCxnSpPr>
            <p:nvPr/>
          </p:nvCxnSpPr>
          <p:spPr>
            <a:xfrm rot="10800000">
              <a:off x="1240237" y="4946700"/>
              <a:ext cx="70560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7" name="Google Shape;17;p2"/>
          <p:cNvGrpSpPr/>
          <p:nvPr/>
        </p:nvGrpSpPr>
        <p:grpSpPr>
          <a:xfrm>
            <a:off x="1468200" y="-1603025"/>
            <a:ext cx="6207600" cy="3017525"/>
            <a:chOff x="1468200" y="3121375"/>
            <a:chExt cx="6207600" cy="3017525"/>
          </a:xfrm>
        </p:grpSpPr>
        <p:sp>
          <p:nvSpPr>
            <p:cNvPr id="18" name="Google Shape;18;p2"/>
            <p:cNvSpPr/>
            <p:nvPr/>
          </p:nvSpPr>
          <p:spPr>
            <a:xfrm>
              <a:off x="1468200" y="3121375"/>
              <a:ext cx="6207600" cy="15354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468200" y="3417800"/>
              <a:ext cx="6207600" cy="1535400"/>
            </a:xfrm>
            <a:prstGeom prst="ellipse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468200" y="3714225"/>
              <a:ext cx="6207600" cy="15354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468200" y="4010650"/>
              <a:ext cx="6207600" cy="1535400"/>
            </a:xfrm>
            <a:prstGeom prst="ellipse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468200" y="4307075"/>
              <a:ext cx="6207600" cy="15354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468200" y="4603500"/>
              <a:ext cx="6207600" cy="1535400"/>
            </a:xfrm>
            <a:prstGeom prst="ellipse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LANK_1_1_1_1_1_1_1_1_1_1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Google Shape;379;p27"/>
          <p:cNvPicPr preferRelativeResize="0"/>
          <p:nvPr/>
        </p:nvPicPr>
        <p:blipFill rotWithShape="1">
          <a:blip r:embed="rId2">
            <a:alphaModFix/>
          </a:blip>
          <a:srcRect t="7813" b="7813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27"/>
          <p:cNvPicPr preferRelativeResize="0"/>
          <p:nvPr/>
        </p:nvPicPr>
        <p:blipFill>
          <a:blip r:embed="rId3">
            <a:alphaModFix amt="7000"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7"/>
          <p:cNvPicPr preferRelativeResize="0"/>
          <p:nvPr/>
        </p:nvPicPr>
        <p:blipFill rotWithShape="1">
          <a:blip r:embed="rId2">
            <a:alphaModFix amt="70000"/>
          </a:blip>
          <a:srcRect t="7813" b="7813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7"/>
          <p:cNvPicPr preferRelativeResize="0"/>
          <p:nvPr/>
        </p:nvPicPr>
        <p:blipFill>
          <a:blip r:embed="rId3">
            <a:alphaModFix amt="7000"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7"/>
          <p:cNvSpPr txBox="1">
            <a:spLocks noGrp="1"/>
          </p:cNvSpPr>
          <p:nvPr>
            <p:ph type="subTitle" idx="1"/>
          </p:nvPr>
        </p:nvSpPr>
        <p:spPr>
          <a:xfrm rot="-458">
            <a:off x="720000" y="1927775"/>
            <a:ext cx="4503600" cy="20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82" name="Google Shape;82;p7"/>
          <p:cNvGrpSpPr/>
          <p:nvPr/>
        </p:nvGrpSpPr>
        <p:grpSpPr>
          <a:xfrm rot="5400000">
            <a:off x="4531425" y="1062975"/>
            <a:ext cx="6207600" cy="3017525"/>
            <a:chOff x="1468200" y="3121375"/>
            <a:chExt cx="6207600" cy="3017525"/>
          </a:xfrm>
        </p:grpSpPr>
        <p:sp>
          <p:nvSpPr>
            <p:cNvPr id="83" name="Google Shape;83;p7"/>
            <p:cNvSpPr/>
            <p:nvPr/>
          </p:nvSpPr>
          <p:spPr>
            <a:xfrm>
              <a:off x="1468200" y="3121375"/>
              <a:ext cx="6207600" cy="15354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7"/>
            <p:cNvSpPr/>
            <p:nvPr/>
          </p:nvSpPr>
          <p:spPr>
            <a:xfrm>
              <a:off x="1468200" y="3417800"/>
              <a:ext cx="6207600" cy="1535400"/>
            </a:xfrm>
            <a:prstGeom prst="ellipse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7"/>
            <p:cNvSpPr/>
            <p:nvPr/>
          </p:nvSpPr>
          <p:spPr>
            <a:xfrm>
              <a:off x="1468200" y="3714225"/>
              <a:ext cx="6207600" cy="15354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7"/>
            <p:cNvSpPr/>
            <p:nvPr/>
          </p:nvSpPr>
          <p:spPr>
            <a:xfrm>
              <a:off x="1468200" y="4010650"/>
              <a:ext cx="6207600" cy="1535400"/>
            </a:xfrm>
            <a:prstGeom prst="ellipse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7"/>
            <p:cNvSpPr/>
            <p:nvPr/>
          </p:nvSpPr>
          <p:spPr>
            <a:xfrm>
              <a:off x="1468200" y="4307075"/>
              <a:ext cx="6207600" cy="15354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7"/>
            <p:cNvSpPr/>
            <p:nvPr/>
          </p:nvSpPr>
          <p:spPr>
            <a:xfrm>
              <a:off x="1468200" y="4603500"/>
              <a:ext cx="6207600" cy="1535400"/>
            </a:xfrm>
            <a:prstGeom prst="ellipse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11"/>
          <p:cNvPicPr preferRelativeResize="0"/>
          <p:nvPr/>
        </p:nvPicPr>
        <p:blipFill rotWithShape="1">
          <a:blip r:embed="rId2">
            <a:alphaModFix/>
          </a:blip>
          <a:srcRect t="7813" b="7813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1"/>
          <p:cNvPicPr preferRelativeResize="0"/>
          <p:nvPr/>
        </p:nvPicPr>
        <p:blipFill>
          <a:blip r:embed="rId3">
            <a:alphaModFix amt="7000"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1"/>
          <p:cNvSpPr txBox="1">
            <a:spLocks noGrp="1"/>
          </p:cNvSpPr>
          <p:nvPr>
            <p:ph type="subTitle" idx="1"/>
          </p:nvPr>
        </p:nvSpPr>
        <p:spPr>
          <a:xfrm>
            <a:off x="991715" y="3155675"/>
            <a:ext cx="7161300" cy="4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8" name="Google Shape;138;p11"/>
          <p:cNvSpPr txBox="1">
            <a:spLocks noGrp="1"/>
          </p:cNvSpPr>
          <p:nvPr>
            <p:ph type="title" hasCustomPrompt="1"/>
          </p:nvPr>
        </p:nvSpPr>
        <p:spPr>
          <a:xfrm rot="288">
            <a:off x="991667" y="1547738"/>
            <a:ext cx="7161300" cy="14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1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grpSp>
        <p:nvGrpSpPr>
          <p:cNvPr id="139" name="Google Shape;139;p11"/>
          <p:cNvGrpSpPr/>
          <p:nvPr/>
        </p:nvGrpSpPr>
        <p:grpSpPr>
          <a:xfrm>
            <a:off x="113" y="4749900"/>
            <a:ext cx="9143925" cy="393600"/>
            <a:chOff x="113" y="4749900"/>
            <a:chExt cx="9143925" cy="393600"/>
          </a:xfrm>
        </p:grpSpPr>
        <p:sp>
          <p:nvSpPr>
            <p:cNvPr id="140" name="Google Shape;140;p11"/>
            <p:cNvSpPr txBox="1"/>
            <p:nvPr/>
          </p:nvSpPr>
          <p:spPr>
            <a:xfrm>
              <a:off x="113" y="4749900"/>
              <a:ext cx="12402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i="1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clinical</a:t>
              </a:r>
              <a:endParaRPr sz="1200"/>
            </a:p>
          </p:txBody>
        </p:sp>
        <p:sp>
          <p:nvSpPr>
            <p:cNvPr id="141" name="Google Shape;141;p11"/>
            <p:cNvSpPr txBox="1"/>
            <p:nvPr/>
          </p:nvSpPr>
          <p:spPr>
            <a:xfrm>
              <a:off x="8296237" y="4749900"/>
              <a:ext cx="8478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i="1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case</a:t>
              </a:r>
              <a:endParaRPr sz="1200"/>
            </a:p>
          </p:txBody>
        </p:sp>
        <p:cxnSp>
          <p:nvCxnSpPr>
            <p:cNvPr id="142" name="Google Shape;142;p11"/>
            <p:cNvCxnSpPr>
              <a:stCxn id="141" idx="1"/>
              <a:endCxn id="140" idx="3"/>
            </p:cNvCxnSpPr>
            <p:nvPr/>
          </p:nvCxnSpPr>
          <p:spPr>
            <a:xfrm rot="10800000">
              <a:off x="1240237" y="4946700"/>
              <a:ext cx="70560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43" name="Google Shape;143;p11"/>
          <p:cNvGrpSpPr/>
          <p:nvPr/>
        </p:nvGrpSpPr>
        <p:grpSpPr>
          <a:xfrm rot="5400000">
            <a:off x="7428672" y="1521785"/>
            <a:ext cx="4319869" cy="2099896"/>
            <a:chOff x="1468200" y="3121375"/>
            <a:chExt cx="6207600" cy="3017525"/>
          </a:xfrm>
        </p:grpSpPr>
        <p:sp>
          <p:nvSpPr>
            <p:cNvPr id="144" name="Google Shape;144;p11"/>
            <p:cNvSpPr/>
            <p:nvPr/>
          </p:nvSpPr>
          <p:spPr>
            <a:xfrm>
              <a:off x="1468200" y="3121375"/>
              <a:ext cx="6207600" cy="15354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1"/>
            <p:cNvSpPr/>
            <p:nvPr/>
          </p:nvSpPr>
          <p:spPr>
            <a:xfrm>
              <a:off x="1468200" y="3417800"/>
              <a:ext cx="6207600" cy="1535400"/>
            </a:xfrm>
            <a:prstGeom prst="ellipse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1"/>
            <p:cNvSpPr/>
            <p:nvPr/>
          </p:nvSpPr>
          <p:spPr>
            <a:xfrm>
              <a:off x="1468200" y="3714225"/>
              <a:ext cx="6207600" cy="15354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1"/>
            <p:cNvSpPr/>
            <p:nvPr/>
          </p:nvSpPr>
          <p:spPr>
            <a:xfrm>
              <a:off x="1468200" y="4010650"/>
              <a:ext cx="6207600" cy="1535400"/>
            </a:xfrm>
            <a:prstGeom prst="ellipse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1"/>
            <p:cNvSpPr/>
            <p:nvPr/>
          </p:nvSpPr>
          <p:spPr>
            <a:xfrm>
              <a:off x="1468200" y="4307075"/>
              <a:ext cx="6207600" cy="15354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1"/>
            <p:cNvSpPr/>
            <p:nvPr/>
          </p:nvSpPr>
          <p:spPr>
            <a:xfrm>
              <a:off x="1468200" y="4603500"/>
              <a:ext cx="6207600" cy="1535400"/>
            </a:xfrm>
            <a:prstGeom prst="ellipse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" name="Google Shape;150;p11"/>
          <p:cNvGrpSpPr/>
          <p:nvPr/>
        </p:nvGrpSpPr>
        <p:grpSpPr>
          <a:xfrm rot="5400000">
            <a:off x="-2603778" y="1521785"/>
            <a:ext cx="4319869" cy="2099896"/>
            <a:chOff x="1468200" y="3121375"/>
            <a:chExt cx="6207600" cy="3017525"/>
          </a:xfrm>
        </p:grpSpPr>
        <p:sp>
          <p:nvSpPr>
            <p:cNvPr id="151" name="Google Shape;151;p11"/>
            <p:cNvSpPr/>
            <p:nvPr/>
          </p:nvSpPr>
          <p:spPr>
            <a:xfrm>
              <a:off x="1468200" y="3121375"/>
              <a:ext cx="6207600" cy="15354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1"/>
            <p:cNvSpPr/>
            <p:nvPr/>
          </p:nvSpPr>
          <p:spPr>
            <a:xfrm>
              <a:off x="1468200" y="3417800"/>
              <a:ext cx="6207600" cy="1535400"/>
            </a:xfrm>
            <a:prstGeom prst="ellipse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1"/>
            <p:cNvSpPr/>
            <p:nvPr/>
          </p:nvSpPr>
          <p:spPr>
            <a:xfrm>
              <a:off x="1468200" y="3714225"/>
              <a:ext cx="6207600" cy="15354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1"/>
            <p:cNvSpPr/>
            <p:nvPr/>
          </p:nvSpPr>
          <p:spPr>
            <a:xfrm>
              <a:off x="1468200" y="4010650"/>
              <a:ext cx="6207600" cy="1535400"/>
            </a:xfrm>
            <a:prstGeom prst="ellipse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1"/>
            <p:cNvSpPr/>
            <p:nvPr/>
          </p:nvSpPr>
          <p:spPr>
            <a:xfrm>
              <a:off x="1468200" y="4307075"/>
              <a:ext cx="6207600" cy="15354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1"/>
            <p:cNvSpPr/>
            <p:nvPr/>
          </p:nvSpPr>
          <p:spPr>
            <a:xfrm>
              <a:off x="1468200" y="4603500"/>
              <a:ext cx="6207600" cy="1535400"/>
            </a:xfrm>
            <a:prstGeom prst="ellipse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13"/>
          <p:cNvPicPr preferRelativeResize="0"/>
          <p:nvPr/>
        </p:nvPicPr>
        <p:blipFill rotWithShape="1">
          <a:blip r:embed="rId2">
            <a:alphaModFix/>
          </a:blip>
          <a:srcRect t="7813" b="7813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3"/>
          <p:cNvPicPr preferRelativeResize="0"/>
          <p:nvPr/>
        </p:nvPicPr>
        <p:blipFill>
          <a:blip r:embed="rId3">
            <a:alphaModFix amt="7000"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3"/>
          <p:cNvSpPr txBox="1">
            <a:spLocks noGrp="1"/>
          </p:cNvSpPr>
          <p:nvPr>
            <p:ph type="title" hasCustomPrompt="1"/>
          </p:nvPr>
        </p:nvSpPr>
        <p:spPr>
          <a:xfrm rot="1973">
            <a:off x="1365600" y="1159651"/>
            <a:ext cx="10452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i="1"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2" name="Google Shape;162;p13"/>
          <p:cNvSpPr txBox="1">
            <a:spLocks noGrp="1"/>
          </p:cNvSpPr>
          <p:nvPr>
            <p:ph type="title" idx="2"/>
          </p:nvPr>
        </p:nvSpPr>
        <p:spPr>
          <a:xfrm>
            <a:off x="720000" y="1670323"/>
            <a:ext cx="2336400" cy="7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63" name="Google Shape;163;p13"/>
          <p:cNvSpPr txBox="1">
            <a:spLocks noGrp="1"/>
          </p:cNvSpPr>
          <p:nvPr>
            <p:ph type="subTitle" idx="1"/>
          </p:nvPr>
        </p:nvSpPr>
        <p:spPr>
          <a:xfrm>
            <a:off x="720000" y="2286253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13"/>
          <p:cNvSpPr txBox="1">
            <a:spLocks noGrp="1"/>
          </p:cNvSpPr>
          <p:nvPr>
            <p:ph type="title" idx="3" hasCustomPrompt="1"/>
          </p:nvPr>
        </p:nvSpPr>
        <p:spPr>
          <a:xfrm rot="1973">
            <a:off x="2707500" y="2874101"/>
            <a:ext cx="10452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i="1"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5" name="Google Shape;165;p13"/>
          <p:cNvSpPr txBox="1">
            <a:spLocks noGrp="1"/>
          </p:cNvSpPr>
          <p:nvPr>
            <p:ph type="title" idx="4"/>
          </p:nvPr>
        </p:nvSpPr>
        <p:spPr>
          <a:xfrm>
            <a:off x="2061900" y="3384899"/>
            <a:ext cx="2336400" cy="7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66" name="Google Shape;166;p13"/>
          <p:cNvSpPr txBox="1">
            <a:spLocks noGrp="1"/>
          </p:cNvSpPr>
          <p:nvPr>
            <p:ph type="subTitle" idx="5"/>
          </p:nvPr>
        </p:nvSpPr>
        <p:spPr>
          <a:xfrm>
            <a:off x="2061900" y="4000803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13"/>
          <p:cNvSpPr txBox="1">
            <a:spLocks noGrp="1"/>
          </p:cNvSpPr>
          <p:nvPr>
            <p:ph type="title" idx="6" hasCustomPrompt="1"/>
          </p:nvPr>
        </p:nvSpPr>
        <p:spPr>
          <a:xfrm rot="1973">
            <a:off x="4049400" y="1159651"/>
            <a:ext cx="10452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i="1"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8" name="Google Shape;168;p13"/>
          <p:cNvSpPr txBox="1">
            <a:spLocks noGrp="1"/>
          </p:cNvSpPr>
          <p:nvPr>
            <p:ph type="title" idx="7"/>
          </p:nvPr>
        </p:nvSpPr>
        <p:spPr>
          <a:xfrm>
            <a:off x="3403800" y="1670323"/>
            <a:ext cx="2336400" cy="7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69" name="Google Shape;169;p13"/>
          <p:cNvSpPr txBox="1">
            <a:spLocks noGrp="1"/>
          </p:cNvSpPr>
          <p:nvPr>
            <p:ph type="subTitle" idx="8"/>
          </p:nvPr>
        </p:nvSpPr>
        <p:spPr>
          <a:xfrm>
            <a:off x="3403800" y="2286253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13"/>
          <p:cNvSpPr txBox="1">
            <a:spLocks noGrp="1"/>
          </p:cNvSpPr>
          <p:nvPr>
            <p:ph type="title" idx="9" hasCustomPrompt="1"/>
          </p:nvPr>
        </p:nvSpPr>
        <p:spPr>
          <a:xfrm rot="1973">
            <a:off x="5391300" y="2874101"/>
            <a:ext cx="10452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i="1"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71" name="Google Shape;171;p13"/>
          <p:cNvSpPr txBox="1">
            <a:spLocks noGrp="1"/>
          </p:cNvSpPr>
          <p:nvPr>
            <p:ph type="title" idx="13"/>
          </p:nvPr>
        </p:nvSpPr>
        <p:spPr>
          <a:xfrm>
            <a:off x="4745700" y="3384899"/>
            <a:ext cx="2336400" cy="7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72" name="Google Shape;172;p13"/>
          <p:cNvSpPr txBox="1">
            <a:spLocks noGrp="1"/>
          </p:cNvSpPr>
          <p:nvPr>
            <p:ph type="subTitle" idx="14"/>
          </p:nvPr>
        </p:nvSpPr>
        <p:spPr>
          <a:xfrm>
            <a:off x="4745700" y="4000803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13"/>
          <p:cNvSpPr txBox="1">
            <a:spLocks noGrp="1"/>
          </p:cNvSpPr>
          <p:nvPr>
            <p:ph type="title" idx="15" hasCustomPrompt="1"/>
          </p:nvPr>
        </p:nvSpPr>
        <p:spPr>
          <a:xfrm rot="1973">
            <a:off x="6733200" y="1159651"/>
            <a:ext cx="10452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i="1"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74" name="Google Shape;174;p13"/>
          <p:cNvSpPr txBox="1">
            <a:spLocks noGrp="1"/>
          </p:cNvSpPr>
          <p:nvPr>
            <p:ph type="title" idx="16"/>
          </p:nvPr>
        </p:nvSpPr>
        <p:spPr>
          <a:xfrm>
            <a:off x="6087600" y="1670323"/>
            <a:ext cx="2336400" cy="7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75" name="Google Shape;175;p13"/>
          <p:cNvSpPr txBox="1">
            <a:spLocks noGrp="1"/>
          </p:cNvSpPr>
          <p:nvPr>
            <p:ph type="subTitle" idx="17"/>
          </p:nvPr>
        </p:nvSpPr>
        <p:spPr>
          <a:xfrm>
            <a:off x="6087600" y="2286253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13"/>
          <p:cNvSpPr txBox="1">
            <a:spLocks noGrp="1"/>
          </p:cNvSpPr>
          <p:nvPr>
            <p:ph type="title" idx="18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77" name="Google Shape;177;p13"/>
          <p:cNvGrpSpPr/>
          <p:nvPr/>
        </p:nvGrpSpPr>
        <p:grpSpPr>
          <a:xfrm>
            <a:off x="-4593337" y="3121375"/>
            <a:ext cx="6207600" cy="3017525"/>
            <a:chOff x="1468200" y="3121375"/>
            <a:chExt cx="6207600" cy="3017525"/>
          </a:xfrm>
        </p:grpSpPr>
        <p:sp>
          <p:nvSpPr>
            <p:cNvPr id="178" name="Google Shape;178;p13"/>
            <p:cNvSpPr/>
            <p:nvPr/>
          </p:nvSpPr>
          <p:spPr>
            <a:xfrm>
              <a:off x="1468200" y="3121375"/>
              <a:ext cx="6207600" cy="15354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3"/>
            <p:cNvSpPr/>
            <p:nvPr/>
          </p:nvSpPr>
          <p:spPr>
            <a:xfrm>
              <a:off x="1468200" y="3417800"/>
              <a:ext cx="6207600" cy="1535400"/>
            </a:xfrm>
            <a:prstGeom prst="ellipse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3"/>
            <p:cNvSpPr/>
            <p:nvPr/>
          </p:nvSpPr>
          <p:spPr>
            <a:xfrm>
              <a:off x="1468200" y="3714225"/>
              <a:ext cx="6207600" cy="15354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3"/>
            <p:cNvSpPr/>
            <p:nvPr/>
          </p:nvSpPr>
          <p:spPr>
            <a:xfrm>
              <a:off x="1468200" y="4010650"/>
              <a:ext cx="6207600" cy="1535400"/>
            </a:xfrm>
            <a:prstGeom prst="ellipse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3"/>
            <p:cNvSpPr/>
            <p:nvPr/>
          </p:nvSpPr>
          <p:spPr>
            <a:xfrm>
              <a:off x="1468200" y="4307075"/>
              <a:ext cx="6207600" cy="15354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3"/>
            <p:cNvSpPr/>
            <p:nvPr/>
          </p:nvSpPr>
          <p:spPr>
            <a:xfrm>
              <a:off x="1468200" y="4603500"/>
              <a:ext cx="6207600" cy="1535400"/>
            </a:xfrm>
            <a:prstGeom prst="ellipse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" name="Google Shape;184;p13"/>
          <p:cNvGrpSpPr/>
          <p:nvPr/>
        </p:nvGrpSpPr>
        <p:grpSpPr>
          <a:xfrm>
            <a:off x="7529738" y="3121375"/>
            <a:ext cx="6207600" cy="3017525"/>
            <a:chOff x="1468200" y="3121375"/>
            <a:chExt cx="6207600" cy="3017525"/>
          </a:xfrm>
        </p:grpSpPr>
        <p:sp>
          <p:nvSpPr>
            <p:cNvPr id="185" name="Google Shape;185;p13"/>
            <p:cNvSpPr/>
            <p:nvPr/>
          </p:nvSpPr>
          <p:spPr>
            <a:xfrm>
              <a:off x="1468200" y="3121375"/>
              <a:ext cx="6207600" cy="15354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3"/>
            <p:cNvSpPr/>
            <p:nvPr/>
          </p:nvSpPr>
          <p:spPr>
            <a:xfrm>
              <a:off x="1468200" y="3417800"/>
              <a:ext cx="6207600" cy="1535400"/>
            </a:xfrm>
            <a:prstGeom prst="ellipse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3"/>
            <p:cNvSpPr/>
            <p:nvPr/>
          </p:nvSpPr>
          <p:spPr>
            <a:xfrm>
              <a:off x="1468200" y="3714225"/>
              <a:ext cx="6207600" cy="15354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3"/>
            <p:cNvSpPr/>
            <p:nvPr/>
          </p:nvSpPr>
          <p:spPr>
            <a:xfrm>
              <a:off x="1468200" y="4010650"/>
              <a:ext cx="6207600" cy="1535400"/>
            </a:xfrm>
            <a:prstGeom prst="ellipse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3"/>
            <p:cNvSpPr/>
            <p:nvPr/>
          </p:nvSpPr>
          <p:spPr>
            <a:xfrm>
              <a:off x="1468200" y="4307075"/>
              <a:ext cx="6207600" cy="15354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3"/>
            <p:cNvSpPr/>
            <p:nvPr/>
          </p:nvSpPr>
          <p:spPr>
            <a:xfrm>
              <a:off x="1468200" y="4603500"/>
              <a:ext cx="6207600" cy="1535400"/>
            </a:xfrm>
            <a:prstGeom prst="ellipse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BLANK_1_2_1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17"/>
          <p:cNvPicPr preferRelativeResize="0"/>
          <p:nvPr/>
        </p:nvPicPr>
        <p:blipFill rotWithShape="1">
          <a:blip r:embed="rId2">
            <a:alphaModFix/>
          </a:blip>
          <a:srcRect t="7813" b="7813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17"/>
          <p:cNvPicPr preferRelativeResize="0"/>
          <p:nvPr/>
        </p:nvPicPr>
        <p:blipFill>
          <a:blip r:embed="rId3">
            <a:alphaModFix amt="7000"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17"/>
          <p:cNvSpPr txBox="1">
            <a:spLocks noGrp="1"/>
          </p:cNvSpPr>
          <p:nvPr>
            <p:ph type="subTitle" idx="1"/>
          </p:nvPr>
        </p:nvSpPr>
        <p:spPr>
          <a:xfrm>
            <a:off x="1261638" y="2837400"/>
            <a:ext cx="2922300" cy="10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17"/>
          <p:cNvSpPr txBox="1">
            <a:spLocks noGrp="1"/>
          </p:cNvSpPr>
          <p:nvPr>
            <p:ph type="title"/>
          </p:nvPr>
        </p:nvSpPr>
        <p:spPr>
          <a:xfrm>
            <a:off x="1261638" y="1273200"/>
            <a:ext cx="2922300" cy="156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233" name="Google Shape;233;p17"/>
          <p:cNvGrpSpPr/>
          <p:nvPr/>
        </p:nvGrpSpPr>
        <p:grpSpPr>
          <a:xfrm>
            <a:off x="113" y="4749900"/>
            <a:ext cx="9143925" cy="393600"/>
            <a:chOff x="113" y="4749900"/>
            <a:chExt cx="9143925" cy="393600"/>
          </a:xfrm>
        </p:grpSpPr>
        <p:sp>
          <p:nvSpPr>
            <p:cNvPr id="234" name="Google Shape;234;p17"/>
            <p:cNvSpPr txBox="1"/>
            <p:nvPr/>
          </p:nvSpPr>
          <p:spPr>
            <a:xfrm>
              <a:off x="113" y="4749900"/>
              <a:ext cx="12402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i="1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clinical</a:t>
              </a:r>
              <a:endParaRPr sz="1200"/>
            </a:p>
          </p:txBody>
        </p:sp>
        <p:sp>
          <p:nvSpPr>
            <p:cNvPr id="235" name="Google Shape;235;p17"/>
            <p:cNvSpPr txBox="1"/>
            <p:nvPr/>
          </p:nvSpPr>
          <p:spPr>
            <a:xfrm>
              <a:off x="8296237" y="4749900"/>
              <a:ext cx="8478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i="1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case</a:t>
              </a:r>
              <a:endParaRPr sz="1200"/>
            </a:p>
          </p:txBody>
        </p:sp>
        <p:cxnSp>
          <p:nvCxnSpPr>
            <p:cNvPr id="236" name="Google Shape;236;p17"/>
            <p:cNvCxnSpPr>
              <a:stCxn id="235" idx="1"/>
              <a:endCxn id="234" idx="3"/>
            </p:cNvCxnSpPr>
            <p:nvPr/>
          </p:nvCxnSpPr>
          <p:spPr>
            <a:xfrm rot="10800000">
              <a:off x="1240237" y="4946700"/>
              <a:ext cx="70560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37" name="Google Shape;237;p17"/>
          <p:cNvGrpSpPr/>
          <p:nvPr/>
        </p:nvGrpSpPr>
        <p:grpSpPr>
          <a:xfrm rot="-5400000">
            <a:off x="4531438" y="-1119675"/>
            <a:ext cx="6207600" cy="3017525"/>
            <a:chOff x="1468200" y="3121375"/>
            <a:chExt cx="6207600" cy="3017525"/>
          </a:xfrm>
        </p:grpSpPr>
        <p:sp>
          <p:nvSpPr>
            <p:cNvPr id="238" name="Google Shape;238;p17"/>
            <p:cNvSpPr/>
            <p:nvPr/>
          </p:nvSpPr>
          <p:spPr>
            <a:xfrm>
              <a:off x="1468200" y="3121375"/>
              <a:ext cx="6207600" cy="15354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7"/>
            <p:cNvSpPr/>
            <p:nvPr/>
          </p:nvSpPr>
          <p:spPr>
            <a:xfrm>
              <a:off x="1468200" y="3417800"/>
              <a:ext cx="6207600" cy="1535400"/>
            </a:xfrm>
            <a:prstGeom prst="ellipse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7"/>
            <p:cNvSpPr/>
            <p:nvPr/>
          </p:nvSpPr>
          <p:spPr>
            <a:xfrm>
              <a:off x="1468200" y="3714225"/>
              <a:ext cx="6207600" cy="15354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7"/>
            <p:cNvSpPr/>
            <p:nvPr/>
          </p:nvSpPr>
          <p:spPr>
            <a:xfrm>
              <a:off x="1468200" y="4010650"/>
              <a:ext cx="6207600" cy="1535400"/>
            </a:xfrm>
            <a:prstGeom prst="ellipse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7"/>
            <p:cNvSpPr/>
            <p:nvPr/>
          </p:nvSpPr>
          <p:spPr>
            <a:xfrm>
              <a:off x="1468200" y="4307075"/>
              <a:ext cx="6207600" cy="15354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7"/>
            <p:cNvSpPr/>
            <p:nvPr/>
          </p:nvSpPr>
          <p:spPr>
            <a:xfrm>
              <a:off x="1468200" y="4603500"/>
              <a:ext cx="6207600" cy="1535400"/>
            </a:xfrm>
            <a:prstGeom prst="ellipse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Google Shape;363;p24"/>
          <p:cNvPicPr preferRelativeResize="0"/>
          <p:nvPr/>
        </p:nvPicPr>
        <p:blipFill rotWithShape="1">
          <a:blip r:embed="rId2">
            <a:alphaModFix/>
          </a:blip>
          <a:srcRect t="7813" b="7813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24"/>
          <p:cNvPicPr preferRelativeResize="0"/>
          <p:nvPr/>
        </p:nvPicPr>
        <p:blipFill>
          <a:blip r:embed="rId3">
            <a:alphaModFix amt="7000"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Google Shape;366;p25"/>
          <p:cNvPicPr preferRelativeResize="0"/>
          <p:nvPr/>
        </p:nvPicPr>
        <p:blipFill rotWithShape="1">
          <a:blip r:embed="rId2">
            <a:alphaModFix/>
          </a:blip>
          <a:srcRect t="7813" b="7813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25"/>
          <p:cNvPicPr preferRelativeResize="0"/>
          <p:nvPr/>
        </p:nvPicPr>
        <p:blipFill>
          <a:blip r:embed="rId3">
            <a:alphaModFix amt="7000"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_1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" name="Google Shape;369;p26"/>
          <p:cNvPicPr preferRelativeResize="0"/>
          <p:nvPr/>
        </p:nvPicPr>
        <p:blipFill rotWithShape="1">
          <a:blip r:embed="rId2">
            <a:alphaModFix/>
          </a:blip>
          <a:srcRect t="7813" b="7813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26"/>
          <p:cNvPicPr preferRelativeResize="0"/>
          <p:nvPr/>
        </p:nvPicPr>
        <p:blipFill>
          <a:blip r:embed="rId3">
            <a:alphaModFix amt="7000"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1" name="Google Shape;371;p26"/>
          <p:cNvGrpSpPr/>
          <p:nvPr/>
        </p:nvGrpSpPr>
        <p:grpSpPr>
          <a:xfrm rot="5400000">
            <a:off x="-2196259" y="1525717"/>
            <a:ext cx="4303729" cy="2092050"/>
            <a:chOff x="1468200" y="3121375"/>
            <a:chExt cx="6207600" cy="3017525"/>
          </a:xfrm>
        </p:grpSpPr>
        <p:sp>
          <p:nvSpPr>
            <p:cNvPr id="372" name="Google Shape;372;p26"/>
            <p:cNvSpPr/>
            <p:nvPr/>
          </p:nvSpPr>
          <p:spPr>
            <a:xfrm>
              <a:off x="1468200" y="3121375"/>
              <a:ext cx="6207600" cy="15354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6"/>
            <p:cNvSpPr/>
            <p:nvPr/>
          </p:nvSpPr>
          <p:spPr>
            <a:xfrm>
              <a:off x="1468200" y="3417800"/>
              <a:ext cx="6207600" cy="1535400"/>
            </a:xfrm>
            <a:prstGeom prst="ellipse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6"/>
            <p:cNvSpPr/>
            <p:nvPr/>
          </p:nvSpPr>
          <p:spPr>
            <a:xfrm>
              <a:off x="1468200" y="3714225"/>
              <a:ext cx="6207600" cy="15354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6"/>
            <p:cNvSpPr/>
            <p:nvPr/>
          </p:nvSpPr>
          <p:spPr>
            <a:xfrm>
              <a:off x="1468200" y="4010650"/>
              <a:ext cx="6207600" cy="1535400"/>
            </a:xfrm>
            <a:prstGeom prst="ellipse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6"/>
            <p:cNvSpPr/>
            <p:nvPr/>
          </p:nvSpPr>
          <p:spPr>
            <a:xfrm>
              <a:off x="1468200" y="4307075"/>
              <a:ext cx="6207600" cy="15354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6"/>
            <p:cNvSpPr/>
            <p:nvPr/>
          </p:nvSpPr>
          <p:spPr>
            <a:xfrm>
              <a:off x="1468200" y="4603500"/>
              <a:ext cx="6207600" cy="1535400"/>
            </a:xfrm>
            <a:prstGeom prst="ellipse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ExtraBold"/>
              <a:buNone/>
              <a:defRPr sz="30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ExtraBold"/>
              <a:buNone/>
              <a:defRPr sz="30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ExtraBold"/>
              <a:buNone/>
              <a:defRPr sz="30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ExtraBold"/>
              <a:buNone/>
              <a:defRPr sz="30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ExtraBold"/>
              <a:buNone/>
              <a:defRPr sz="30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ExtraBold"/>
              <a:buNone/>
              <a:defRPr sz="30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ExtraBold"/>
              <a:buNone/>
              <a:defRPr sz="30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ExtraBold"/>
              <a:buNone/>
              <a:defRPr sz="30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ExtraBold"/>
              <a:buNone/>
              <a:defRPr sz="30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74500"/>
            <a:ext cx="77040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7" r:id="rId3"/>
    <p:sldLayoutId id="2147483658" r:id="rId4"/>
    <p:sldLayoutId id="2147483659" r:id="rId5"/>
    <p:sldLayoutId id="2147483663" r:id="rId6"/>
    <p:sldLayoutId id="2147483670" r:id="rId7"/>
    <p:sldLayoutId id="2147483671" r:id="rId8"/>
    <p:sldLayoutId id="2147483672" r:id="rId9"/>
    <p:sldLayoutId id="2147483673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32"/>
          <p:cNvSpPr txBox="1">
            <a:spLocks noGrp="1"/>
          </p:cNvSpPr>
          <p:nvPr>
            <p:ph type="subTitle" idx="1"/>
          </p:nvPr>
        </p:nvSpPr>
        <p:spPr>
          <a:xfrm rot="-322">
            <a:off x="1212181" y="3529657"/>
            <a:ext cx="7523744" cy="14822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uk-UA" dirty="0" smtClean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uk-UA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uk-UA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uk-UA" dirty="0" smtClean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Спікер - тифлопедагог КЗ «ДНЗ №28 ВМР» Громова </a:t>
            </a:r>
            <a:r>
              <a:rPr lang="uk-UA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В.В.</a:t>
            </a:r>
            <a:endParaRPr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2" name="Google Shape;402;p32"/>
          <p:cNvSpPr txBox="1">
            <a:spLocks noGrp="1"/>
          </p:cNvSpPr>
          <p:nvPr>
            <p:ph type="ctrTitle"/>
          </p:nvPr>
        </p:nvSpPr>
        <p:spPr>
          <a:xfrm>
            <a:off x="329609" y="116958"/>
            <a:ext cx="8782493" cy="44337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000" i="1" dirty="0" err="1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експертна</a:t>
            </a:r>
            <a:r>
              <a:rPr lang="ru-RU" sz="2000" i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панель 2</a:t>
            </a:r>
            <a:br>
              <a:rPr lang="ru-RU" sz="2000" i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КОМПЕНСАЦІЯ </a:t>
            </a:r>
            <a:r>
              <a:rPr lang="ru-RU" sz="3200" b="1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ЗОРОВОЇ НЕДОСТАТНОСТІ У ДОШКІЛЬНИКІВ З </a:t>
            </a:r>
            <a:r>
              <a:rPr lang="ru-RU" sz="3200" b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ПОРУШЕННЯМИ</a:t>
            </a:r>
            <a:br>
              <a:rPr lang="ru-RU" sz="3200" b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ЗОРУ.</a:t>
            </a:r>
            <a:r>
              <a:rPr lang="en" sz="3200" b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b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solidFill>
                  <a:srgbClr val="336600"/>
                </a:solidFill>
                <a:latin typeface="Times New Roman" pitchFamily="18" charset="0"/>
                <a:ea typeface="Raleway"/>
                <a:cs typeface="Times New Roman" pitchFamily="18" charset="0"/>
                <a:sym typeface="Raleway"/>
              </a:rPr>
              <a:t>ШЛЯХИ ТА УМОВИ ВИНИКНЕННЯ</a:t>
            </a:r>
            <a:endParaRPr sz="2800" b="1" i="1" dirty="0">
              <a:solidFill>
                <a:srgbClr val="336600"/>
              </a:solidFill>
              <a:latin typeface="Times New Roman" pitchFamily="18" charset="0"/>
              <a:ea typeface="Raleway"/>
              <a:cs typeface="Times New Roman" pitchFamily="18" charset="0"/>
              <a:sym typeface="Raleway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529773" y="4880344"/>
            <a:ext cx="412208" cy="2631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329609" y="4844461"/>
            <a:ext cx="595424" cy="20999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402957" y="116958"/>
            <a:ext cx="6332919" cy="150810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rgbClr val="00CC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1600" b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Освітній  </a:t>
            </a:r>
            <a:r>
              <a:rPr lang="uk-UA" sz="1600" b="1" dirty="0" err="1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онлайн-табір</a:t>
            </a:r>
            <a:r>
              <a:rPr lang="uk-UA" sz="1600" b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1600" b="1" dirty="0" err="1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VinBOOT</a:t>
            </a:r>
            <a:r>
              <a:rPr lang="en-US" sz="1600" b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EduCAMP</a:t>
            </a:r>
            <a:r>
              <a:rPr lang="en-US" sz="1600" b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 - 2022”</a:t>
            </a:r>
            <a:endParaRPr lang="uk-UA" sz="1600" b="1" dirty="0">
              <a:solidFill>
                <a:srgbClr val="0066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(у рамках </a:t>
            </a:r>
            <a:r>
              <a:rPr lang="ru-RU" sz="1600" b="1" dirty="0" err="1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серпневої</a:t>
            </a:r>
            <a:r>
              <a:rPr lang="ru-RU" sz="1600" b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конференції</a:t>
            </a:r>
            <a:r>
              <a:rPr lang="ru-RU" sz="1600" b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 ) </a:t>
            </a:r>
            <a:endParaRPr lang="ru-RU" sz="1600" b="1" dirty="0" smtClean="0">
              <a:solidFill>
                <a:srgbClr val="0066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uk-UA" altLang="uk-UA" b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Дата </a:t>
            </a:r>
            <a:r>
              <a:rPr lang="uk-UA" altLang="uk-UA" b="1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проведення: 29.08.2022</a:t>
            </a:r>
          </a:p>
          <a:p>
            <a:pPr algn="r"/>
            <a:r>
              <a:rPr lang="uk-UA" altLang="uk-UA" b="1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Час: 10.00</a:t>
            </a:r>
            <a:r>
              <a:rPr lang="uk-UA" altLang="uk-UA" dirty="0">
                <a:latin typeface="Segoe Print" pitchFamily="2" charset="0"/>
                <a:cs typeface="Arial" charset="0"/>
              </a:rPr>
              <a:t>	</a:t>
            </a:r>
          </a:p>
          <a:p>
            <a:pPr algn="r"/>
            <a:endParaRPr lang="uk-UA" altLang="uk-UA" b="1" dirty="0" smtClean="0">
              <a:latin typeface="Segoe Print" pitchFamily="2" charset="0"/>
              <a:cs typeface="Arial" charset="0"/>
            </a:endParaRPr>
          </a:p>
          <a:p>
            <a:pPr algn="r"/>
            <a:r>
              <a:rPr lang="uk-UA" altLang="uk-UA" sz="1800" b="1" dirty="0" smtClean="0">
                <a:latin typeface="Times New Roman" pitchFamily="18" charset="0"/>
                <a:cs typeface="Times New Roman" pitchFamily="18" charset="0"/>
              </a:rPr>
              <a:t>Професійна </a:t>
            </a:r>
            <a:r>
              <a:rPr lang="uk-UA" altLang="uk-UA" sz="1800" b="1" dirty="0">
                <a:latin typeface="Times New Roman" pitchFamily="18" charset="0"/>
                <a:cs typeface="Times New Roman" pitchFamily="18" charset="0"/>
              </a:rPr>
              <a:t>спільнота </a:t>
            </a:r>
            <a:r>
              <a:rPr lang="uk-UA" altLang="uk-UA" sz="1800" b="1" dirty="0" smtClean="0">
                <a:latin typeface="Times New Roman" pitchFamily="18" charset="0"/>
                <a:cs typeface="Times New Roman" pitchFamily="18" charset="0"/>
              </a:rPr>
              <a:t>тифлопедагогів </a:t>
            </a:r>
            <a:r>
              <a:rPr lang="uk-UA" altLang="uk-UA" sz="1800" b="1" dirty="0">
                <a:latin typeface="Times New Roman" pitchFamily="18" charset="0"/>
                <a:cs typeface="Times New Roman" pitchFamily="18" charset="0"/>
              </a:rPr>
              <a:t>ЗДО ВМТГ</a:t>
            </a:r>
            <a:endParaRPr lang="uk-UA" sz="1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68" y="4839623"/>
            <a:ext cx="596900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8982" y="4839623"/>
            <a:ext cx="596900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085" y="606314"/>
            <a:ext cx="5122260" cy="3841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791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52893" y="552893"/>
            <a:ext cx="4667693" cy="1839433"/>
          </a:xfrm>
          <a:prstGeom prst="roundRect">
            <a:avLst/>
          </a:prstGeom>
          <a:solidFill>
            <a:schemeClr val="tx2">
              <a:lumMod val="60000"/>
              <a:lumOff val="4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27991" y="2690036"/>
            <a:ext cx="4795284" cy="2062717"/>
          </a:xfrm>
          <a:prstGeom prst="roundRect">
            <a:avLst/>
          </a:prstGeom>
          <a:solidFill>
            <a:schemeClr val="tx2">
              <a:lumMod val="60000"/>
              <a:lumOff val="4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-458">
            <a:off x="432768" y="617006"/>
            <a:ext cx="4787681" cy="2044500"/>
          </a:xfrm>
        </p:spPr>
        <p:txBody>
          <a:bodyPr/>
          <a:lstStyle/>
          <a:p>
            <a:pPr marL="139700" indent="0">
              <a:buNone/>
            </a:pPr>
            <a:r>
              <a:rPr lang="ru-RU" sz="1600" dirty="0" err="1">
                <a:latin typeface="Open Sans" charset="0"/>
                <a:ea typeface="Open Sans" charset="0"/>
                <a:cs typeface="Open Sans" charset="0"/>
              </a:rPr>
              <a:t>Термін</a:t>
            </a:r>
            <a:r>
              <a:rPr lang="ru-RU" sz="1600" dirty="0">
                <a:latin typeface="Open Sans" charset="0"/>
                <a:ea typeface="Open Sans" charset="0"/>
                <a:cs typeface="Open Sans" charset="0"/>
              </a:rPr>
              <a:t> “</a:t>
            </a:r>
            <a:r>
              <a:rPr lang="ru-RU" sz="1600" dirty="0" err="1">
                <a:latin typeface="Open Sans" charset="0"/>
                <a:ea typeface="Open Sans" charset="0"/>
                <a:cs typeface="Open Sans" charset="0"/>
              </a:rPr>
              <a:t>компенсація</a:t>
            </a:r>
            <a:r>
              <a:rPr lang="ru-RU" sz="1600" dirty="0">
                <a:latin typeface="Open Sans" charset="0"/>
                <a:ea typeface="Open Sans" charset="0"/>
                <a:cs typeface="Open Sans" charset="0"/>
              </a:rPr>
              <a:t>” походить </a:t>
            </a:r>
            <a:r>
              <a:rPr lang="ru-RU" sz="1600" dirty="0" err="1">
                <a:latin typeface="Open Sans" charset="0"/>
                <a:ea typeface="Open Sans" charset="0"/>
                <a:cs typeface="Open Sans" charset="0"/>
              </a:rPr>
              <a:t>від</a:t>
            </a:r>
            <a:r>
              <a:rPr lang="ru-RU" sz="160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ru-RU" sz="1600" dirty="0" err="1">
                <a:latin typeface="Open Sans" charset="0"/>
                <a:ea typeface="Open Sans" charset="0"/>
                <a:cs typeface="Open Sans" charset="0"/>
              </a:rPr>
              <a:t>латинського</a:t>
            </a:r>
            <a:r>
              <a:rPr lang="ru-RU" sz="1600" dirty="0">
                <a:latin typeface="Open Sans" charset="0"/>
                <a:ea typeface="Open Sans" charset="0"/>
                <a:cs typeface="Open Sans" charset="0"/>
              </a:rPr>
              <a:t> “</a:t>
            </a:r>
            <a:r>
              <a:rPr lang="en-US" sz="1600" dirty="0" err="1">
                <a:latin typeface="Open Sans" charset="0"/>
                <a:ea typeface="Open Sans" charset="0"/>
                <a:cs typeface="Open Sans" charset="0"/>
              </a:rPr>
              <a:t>compensatio</a:t>
            </a:r>
            <a:r>
              <a:rPr lang="en-US" sz="1600" dirty="0">
                <a:latin typeface="Open Sans" charset="0"/>
                <a:ea typeface="Open Sans" charset="0"/>
                <a:cs typeface="Open Sans" charset="0"/>
              </a:rPr>
              <a:t>” — </a:t>
            </a:r>
            <a:r>
              <a:rPr lang="ru-RU" sz="1600" dirty="0" err="1">
                <a:latin typeface="Open Sans" charset="0"/>
                <a:ea typeface="Open Sans" charset="0"/>
                <a:cs typeface="Open Sans" charset="0"/>
              </a:rPr>
              <a:t>поновлення</a:t>
            </a:r>
            <a:r>
              <a:rPr lang="ru-RU" sz="1600" dirty="0">
                <a:latin typeface="Open Sans" charset="0"/>
                <a:ea typeface="Open Sans" charset="0"/>
                <a:cs typeface="Open Sans" charset="0"/>
              </a:rPr>
              <a:t>, </a:t>
            </a:r>
            <a:r>
              <a:rPr lang="ru-RU" sz="1600" dirty="0" err="1">
                <a:latin typeface="Open Sans" charset="0"/>
                <a:ea typeface="Open Sans" charset="0"/>
                <a:cs typeface="Open Sans" charset="0"/>
              </a:rPr>
              <a:t>урівноваження</a:t>
            </a:r>
            <a:r>
              <a:rPr lang="ru-RU" sz="1600" dirty="0">
                <a:latin typeface="Open Sans" charset="0"/>
                <a:ea typeface="Open Sans" charset="0"/>
                <a:cs typeface="Open Sans" charset="0"/>
              </a:rPr>
              <a:t> і в </a:t>
            </a:r>
            <a:r>
              <a:rPr lang="ru-RU" sz="1600" dirty="0" err="1">
                <a:latin typeface="Open Sans" charset="0"/>
                <a:ea typeface="Open Sans" charset="0"/>
                <a:cs typeface="Open Sans" charset="0"/>
              </a:rPr>
              <a:t>загальнобіологічному</a:t>
            </a:r>
            <a:r>
              <a:rPr lang="ru-RU" sz="160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ru-RU" sz="1600" dirty="0" err="1">
                <a:latin typeface="Open Sans" charset="0"/>
                <a:ea typeface="Open Sans" charset="0"/>
                <a:cs typeface="Open Sans" charset="0"/>
              </a:rPr>
              <a:t>його</a:t>
            </a:r>
            <a:r>
              <a:rPr lang="ru-RU" sz="160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ru-RU" sz="1600" dirty="0" err="1">
                <a:latin typeface="Open Sans" charset="0"/>
                <a:ea typeface="Open Sans" charset="0"/>
                <a:cs typeface="Open Sans" charset="0"/>
              </a:rPr>
              <a:t>значенні</a:t>
            </a:r>
            <a:r>
              <a:rPr lang="ru-RU" sz="160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ru-RU" sz="1600" dirty="0" err="1">
                <a:latin typeface="Open Sans" charset="0"/>
                <a:ea typeface="Open Sans" charset="0"/>
                <a:cs typeface="Open Sans" charset="0"/>
              </a:rPr>
              <a:t>означає</a:t>
            </a:r>
            <a:r>
              <a:rPr lang="ru-RU" sz="1600" dirty="0">
                <a:latin typeface="Open Sans" charset="0"/>
                <a:ea typeface="Open Sans" charset="0"/>
                <a:cs typeface="Open Sans" charset="0"/>
              </a:rPr>
              <a:t> одну з форм </a:t>
            </a:r>
            <a:r>
              <a:rPr lang="ru-RU" sz="1600" dirty="0" err="1">
                <a:latin typeface="Open Sans" charset="0"/>
                <a:ea typeface="Open Sans" charset="0"/>
                <a:cs typeface="Open Sans" charset="0"/>
              </a:rPr>
              <a:t>пристосування</a:t>
            </a:r>
            <a:r>
              <a:rPr lang="ru-RU" sz="160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ru-RU" sz="1600" dirty="0" err="1">
                <a:latin typeface="Open Sans" charset="0"/>
                <a:ea typeface="Open Sans" charset="0"/>
                <a:cs typeface="Open Sans" charset="0"/>
              </a:rPr>
              <a:t>організму</a:t>
            </a:r>
            <a:r>
              <a:rPr lang="ru-RU" sz="1600" dirty="0">
                <a:latin typeface="Open Sans" charset="0"/>
                <a:ea typeface="Open Sans" charset="0"/>
                <a:cs typeface="Open Sans" charset="0"/>
              </a:rPr>
              <a:t> до умов </a:t>
            </a:r>
            <a:r>
              <a:rPr lang="ru-RU" sz="1600" dirty="0" err="1">
                <a:latin typeface="Open Sans" charset="0"/>
                <a:ea typeface="Open Sans" charset="0"/>
                <a:cs typeface="Open Sans" charset="0"/>
              </a:rPr>
              <a:t>існування</a:t>
            </a:r>
            <a:r>
              <a:rPr lang="ru-RU" sz="1600" dirty="0">
                <a:latin typeface="Open Sans" charset="0"/>
                <a:ea typeface="Open Sans" charset="0"/>
                <a:cs typeface="Open Sans" charset="0"/>
              </a:rPr>
              <a:t> при </a:t>
            </a:r>
            <a:r>
              <a:rPr lang="ru-RU" sz="1600" dirty="0" err="1">
                <a:latin typeface="Open Sans" charset="0"/>
                <a:ea typeface="Open Sans" charset="0"/>
                <a:cs typeface="Open Sans" charset="0"/>
              </a:rPr>
              <a:t>випаданні</a:t>
            </a:r>
            <a:r>
              <a:rPr lang="ru-RU" sz="160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ru-RU" sz="1600" dirty="0" err="1">
                <a:latin typeface="Open Sans" charset="0"/>
                <a:ea typeface="Open Sans" charset="0"/>
                <a:cs typeface="Open Sans" charset="0"/>
              </a:rPr>
              <a:t>чи</a:t>
            </a:r>
            <a:r>
              <a:rPr lang="ru-RU" sz="160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ru-RU" sz="1600" dirty="0" err="1">
                <a:latin typeface="Open Sans" charset="0"/>
                <a:ea typeface="Open Sans" charset="0"/>
                <a:cs typeface="Open Sans" charset="0"/>
              </a:rPr>
              <a:t>порушенні</a:t>
            </a:r>
            <a:r>
              <a:rPr lang="ru-RU" sz="160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ru-RU" sz="1600" dirty="0" err="1">
                <a:latin typeface="Open Sans" charset="0"/>
                <a:ea typeface="Open Sans" charset="0"/>
                <a:cs typeface="Open Sans" charset="0"/>
              </a:rPr>
              <a:t>якоїсь</a:t>
            </a:r>
            <a:r>
              <a:rPr lang="ru-RU" sz="160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ru-RU" sz="1600" dirty="0" err="1">
                <a:latin typeface="Open Sans" charset="0"/>
                <a:ea typeface="Open Sans" charset="0"/>
                <a:cs typeface="Open Sans" charset="0"/>
              </a:rPr>
              <a:t>функції</a:t>
            </a:r>
            <a:r>
              <a:rPr lang="ru-RU" sz="1600" dirty="0">
                <a:latin typeface="Open Sans" charset="0"/>
                <a:ea typeface="Open Sans" charset="0"/>
                <a:cs typeface="Open Sans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27992" y="2815343"/>
            <a:ext cx="47952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>
                <a:latin typeface="Open Sans" charset="0"/>
                <a:ea typeface="Open Sans" charset="0"/>
                <a:cs typeface="Open Sans" charset="0"/>
              </a:rPr>
              <a:t>Компенсація</a:t>
            </a:r>
            <a:r>
              <a:rPr lang="ru-RU" sz="1600" dirty="0">
                <a:latin typeface="Open Sans" charset="0"/>
                <a:ea typeface="Open Sans" charset="0"/>
                <a:cs typeface="Open Sans" charset="0"/>
              </a:rPr>
              <a:t> — </a:t>
            </a:r>
            <a:r>
              <a:rPr lang="ru-RU" sz="1600" dirty="0" err="1">
                <a:latin typeface="Open Sans" charset="0"/>
                <a:ea typeface="Open Sans" charset="0"/>
                <a:cs typeface="Open Sans" charset="0"/>
              </a:rPr>
              <a:t>складний</a:t>
            </a:r>
            <a:r>
              <a:rPr lang="ru-RU" sz="160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ru-RU" sz="1600" dirty="0" err="1">
                <a:latin typeface="Open Sans" charset="0"/>
                <a:ea typeface="Open Sans" charset="0"/>
                <a:cs typeface="Open Sans" charset="0"/>
              </a:rPr>
              <a:t>багатогранний</a:t>
            </a:r>
            <a:r>
              <a:rPr lang="ru-RU" sz="160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ru-RU" sz="1600" dirty="0" err="1">
                <a:latin typeface="Open Sans" charset="0"/>
                <a:ea typeface="Open Sans" charset="0"/>
                <a:cs typeface="Open Sans" charset="0"/>
              </a:rPr>
              <a:t>процес</a:t>
            </a:r>
            <a:r>
              <a:rPr lang="ru-RU" sz="160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ru-RU" sz="1600" dirty="0" err="1">
                <a:latin typeface="Open Sans" charset="0"/>
                <a:ea typeface="Open Sans" charset="0"/>
                <a:cs typeface="Open Sans" charset="0"/>
              </a:rPr>
              <a:t>перебудови</a:t>
            </a:r>
            <a:r>
              <a:rPr lang="ru-RU" sz="160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ru-RU" sz="1600" dirty="0" err="1">
                <a:latin typeface="Open Sans" charset="0"/>
                <a:ea typeface="Open Sans" charset="0"/>
                <a:cs typeface="Open Sans" charset="0"/>
              </a:rPr>
              <a:t>функцій</a:t>
            </a:r>
            <a:r>
              <a:rPr lang="ru-RU" sz="160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ru-RU" sz="1600" dirty="0" err="1">
                <a:latin typeface="Open Sans" charset="0"/>
                <a:ea typeface="Open Sans" charset="0"/>
                <a:cs typeface="Open Sans" charset="0"/>
              </a:rPr>
              <a:t>організму</a:t>
            </a:r>
            <a:r>
              <a:rPr lang="ru-RU" sz="1600" dirty="0">
                <a:latin typeface="Open Sans" charset="0"/>
                <a:ea typeface="Open Sans" charset="0"/>
                <a:cs typeface="Open Sans" charset="0"/>
              </a:rPr>
              <a:t>, </a:t>
            </a:r>
            <a:r>
              <a:rPr lang="ru-RU" sz="1600" dirty="0" err="1">
                <a:latin typeface="Open Sans" charset="0"/>
                <a:ea typeface="Open Sans" charset="0"/>
                <a:cs typeface="Open Sans" charset="0"/>
              </a:rPr>
              <a:t>що</a:t>
            </a:r>
            <a:r>
              <a:rPr lang="ru-RU" sz="160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ru-RU" sz="1600" dirty="0" err="1">
                <a:latin typeface="Open Sans" charset="0"/>
                <a:ea typeface="Open Sans" charset="0"/>
                <a:cs typeface="Open Sans" charset="0"/>
              </a:rPr>
              <a:t>виникає</a:t>
            </a:r>
            <a:r>
              <a:rPr lang="ru-RU" sz="160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ru-RU" sz="1600" dirty="0" err="1">
                <a:latin typeface="Open Sans" charset="0"/>
                <a:ea typeface="Open Sans" charset="0"/>
                <a:cs typeface="Open Sans" charset="0"/>
              </a:rPr>
              <a:t>внаслідок</a:t>
            </a:r>
            <a:r>
              <a:rPr lang="ru-RU" sz="160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ru-RU" sz="1600" dirty="0" err="1">
                <a:latin typeface="Open Sans" charset="0"/>
                <a:ea typeface="Open Sans" charset="0"/>
                <a:cs typeface="Open Sans" charset="0"/>
              </a:rPr>
              <a:t>перенесених</a:t>
            </a:r>
            <a:r>
              <a:rPr lang="ru-RU" sz="160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ru-RU" sz="1600" dirty="0" err="1">
                <a:latin typeface="Open Sans" charset="0"/>
                <a:ea typeface="Open Sans" charset="0"/>
                <a:cs typeface="Open Sans" charset="0"/>
              </a:rPr>
              <a:t>захворювань</a:t>
            </a:r>
            <a:r>
              <a:rPr lang="ru-RU" sz="160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ru-RU" sz="1600" dirty="0" err="1">
                <a:latin typeface="Open Sans" charset="0"/>
                <a:ea typeface="Open Sans" charset="0"/>
                <a:cs typeface="Open Sans" charset="0"/>
              </a:rPr>
              <a:t>або</a:t>
            </a:r>
            <a:r>
              <a:rPr lang="ru-RU" sz="160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ru-RU" sz="1600" dirty="0" err="1">
                <a:latin typeface="Open Sans" charset="0"/>
                <a:ea typeface="Open Sans" charset="0"/>
                <a:cs typeface="Open Sans" charset="0"/>
              </a:rPr>
              <a:t>травматичних</a:t>
            </a:r>
            <a:r>
              <a:rPr lang="ru-RU" sz="160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ru-RU" sz="1600" dirty="0" err="1">
                <a:latin typeface="Open Sans" charset="0"/>
                <a:ea typeface="Open Sans" charset="0"/>
                <a:cs typeface="Open Sans" charset="0"/>
              </a:rPr>
              <a:t>ушкоджень</a:t>
            </a:r>
            <a:r>
              <a:rPr lang="ru-RU" sz="1600" dirty="0">
                <a:latin typeface="Open Sans" charset="0"/>
                <a:ea typeface="Open Sans" charset="0"/>
                <a:cs typeface="Open Sans" charset="0"/>
              </a:rPr>
              <a:t>. </a:t>
            </a:r>
            <a:r>
              <a:rPr lang="ru-RU" sz="1600" dirty="0" err="1">
                <a:latin typeface="Open Sans" charset="0"/>
                <a:ea typeface="Open Sans" charset="0"/>
                <a:cs typeface="Open Sans" charset="0"/>
              </a:rPr>
              <a:t>Компенсаційна</a:t>
            </a:r>
            <a:r>
              <a:rPr lang="ru-RU" sz="160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ru-RU" sz="1600" dirty="0" err="1">
                <a:latin typeface="Open Sans" charset="0"/>
                <a:ea typeface="Open Sans" charset="0"/>
                <a:cs typeface="Open Sans" charset="0"/>
              </a:rPr>
              <a:t>перебудова</a:t>
            </a:r>
            <a:r>
              <a:rPr lang="ru-RU" sz="160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ru-RU" sz="1600" dirty="0" err="1">
                <a:latin typeface="Open Sans" charset="0"/>
                <a:ea typeface="Open Sans" charset="0"/>
                <a:cs typeface="Open Sans" charset="0"/>
              </a:rPr>
              <a:t>включає</a:t>
            </a:r>
            <a:r>
              <a:rPr lang="ru-RU" sz="160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ru-RU" sz="1600" dirty="0" err="1">
                <a:latin typeface="Open Sans" charset="0"/>
                <a:ea typeface="Open Sans" charset="0"/>
                <a:cs typeface="Open Sans" charset="0"/>
              </a:rPr>
              <a:t>відновлення</a:t>
            </a:r>
            <a:r>
              <a:rPr lang="ru-RU" sz="1600" dirty="0">
                <a:latin typeface="Open Sans" charset="0"/>
                <a:ea typeface="Open Sans" charset="0"/>
                <a:cs typeface="Open Sans" charset="0"/>
              </a:rPr>
              <a:t> та </a:t>
            </a:r>
            <a:r>
              <a:rPr lang="ru-RU" sz="1600" dirty="0" err="1">
                <a:latin typeface="Open Sans" charset="0"/>
                <a:ea typeface="Open Sans" charset="0"/>
                <a:cs typeface="Open Sans" charset="0"/>
              </a:rPr>
              <a:t>заміщення</a:t>
            </a:r>
            <a:r>
              <a:rPr lang="ru-RU" sz="160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ru-RU" sz="1600" dirty="0" err="1">
                <a:latin typeface="Open Sans" charset="0"/>
                <a:ea typeface="Open Sans" charset="0"/>
                <a:cs typeface="Open Sans" charset="0"/>
              </a:rPr>
              <a:t>втрачених</a:t>
            </a:r>
            <a:r>
              <a:rPr lang="ru-RU" sz="160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ru-RU" sz="1600" dirty="0" err="1">
                <a:latin typeface="Open Sans" charset="0"/>
                <a:ea typeface="Open Sans" charset="0"/>
                <a:cs typeface="Open Sans" charset="0"/>
              </a:rPr>
              <a:t>або</a:t>
            </a:r>
            <a:r>
              <a:rPr lang="ru-RU" sz="160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ru-RU" sz="1600" dirty="0" err="1">
                <a:latin typeface="Open Sans" charset="0"/>
                <a:ea typeface="Open Sans" charset="0"/>
                <a:cs typeface="Open Sans" charset="0"/>
              </a:rPr>
              <a:t>порушених</a:t>
            </a:r>
            <a:r>
              <a:rPr lang="ru-RU" sz="160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ru-RU" sz="1600" dirty="0" err="1">
                <a:latin typeface="Open Sans" charset="0"/>
                <a:ea typeface="Open Sans" charset="0"/>
                <a:cs typeface="Open Sans" charset="0"/>
              </a:rPr>
              <a:t>функцій</a:t>
            </a:r>
            <a:r>
              <a:rPr lang="ru-RU" sz="1600" dirty="0">
                <a:latin typeface="Open Sans" charset="0"/>
                <a:ea typeface="Open Sans" charset="0"/>
                <a:cs typeface="Open Sans" charset="0"/>
              </a:rPr>
              <a:t>, а </a:t>
            </a:r>
            <a:r>
              <a:rPr lang="ru-RU" sz="1600" dirty="0" err="1">
                <a:latin typeface="Open Sans" charset="0"/>
                <a:ea typeface="Open Sans" charset="0"/>
                <a:cs typeface="Open Sans" charset="0"/>
              </a:rPr>
              <a:t>також</a:t>
            </a:r>
            <a:r>
              <a:rPr lang="ru-RU" sz="160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ru-RU" sz="1600" dirty="0" err="1">
                <a:latin typeface="Open Sans" charset="0"/>
                <a:ea typeface="Open Sans" charset="0"/>
                <a:cs typeface="Open Sans" charset="0"/>
              </a:rPr>
              <a:t>їх</a:t>
            </a:r>
            <a:r>
              <a:rPr lang="ru-RU" sz="160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ru-RU" sz="1600" dirty="0" err="1">
                <a:latin typeface="Open Sans" charset="0"/>
                <a:ea typeface="Open Sans" charset="0"/>
                <a:cs typeface="Open Sans" charset="0"/>
              </a:rPr>
              <a:t>зміну</a:t>
            </a:r>
            <a:r>
              <a:rPr lang="ru-RU" sz="1600" dirty="0">
                <a:latin typeface="Open Sans" charset="0"/>
                <a:ea typeface="Open Sans" charset="0"/>
                <a:cs typeface="Open Sans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5335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456660" y="2690036"/>
            <a:ext cx="6315740" cy="1429765"/>
          </a:xfrm>
          <a:prstGeom prst="roundRect">
            <a:avLst/>
          </a:prstGeom>
          <a:solidFill>
            <a:schemeClr val="bg2">
              <a:lumMod val="60000"/>
              <a:lumOff val="4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56660" y="1105786"/>
            <a:ext cx="6315740" cy="1031358"/>
          </a:xfrm>
          <a:prstGeom prst="roundRect">
            <a:avLst/>
          </a:prstGeom>
          <a:solidFill>
            <a:schemeClr val="bg2">
              <a:lumMod val="60000"/>
              <a:lumOff val="4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3" name="Google Shape;743;p51"/>
          <p:cNvSpPr txBox="1">
            <a:spLocks noGrp="1"/>
          </p:cNvSpPr>
          <p:nvPr>
            <p:ph type="subTitle" idx="1"/>
          </p:nvPr>
        </p:nvSpPr>
        <p:spPr>
          <a:xfrm>
            <a:off x="1071094" y="1124857"/>
            <a:ext cx="7161300" cy="11717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dirty="0"/>
              <a:t>В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компенсації</a:t>
            </a:r>
            <a:r>
              <a:rPr lang="ru-RU" dirty="0"/>
              <a:t> </a:t>
            </a:r>
            <a:r>
              <a:rPr lang="ru-RU" dirty="0" err="1"/>
              <a:t>виникають</a:t>
            </a:r>
            <a:r>
              <a:rPr lang="ru-RU" dirty="0"/>
              <a:t> </a:t>
            </a:r>
            <a:r>
              <a:rPr lang="ru-RU" dirty="0" err="1"/>
              <a:t>нові</a:t>
            </a:r>
            <a:r>
              <a:rPr lang="ru-RU" dirty="0"/>
              <a:t> </a:t>
            </a:r>
            <a:r>
              <a:rPr lang="ru-RU" dirty="0" err="1"/>
              <a:t>способи</a:t>
            </a:r>
            <a:r>
              <a:rPr lang="ru-RU" dirty="0"/>
              <a:t> </a:t>
            </a:r>
            <a:r>
              <a:rPr lang="ru-RU" dirty="0" err="1"/>
              <a:t>отримання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, </a:t>
            </a:r>
            <a:r>
              <a:rPr lang="ru-RU" dirty="0" err="1"/>
              <a:t>діяльності</a:t>
            </a:r>
            <a:r>
              <a:rPr lang="ru-RU" dirty="0"/>
              <a:t>, </a:t>
            </a:r>
            <a:r>
              <a:rPr lang="ru-RU" dirty="0" err="1"/>
              <a:t>поведінки</a:t>
            </a:r>
            <a:r>
              <a:rPr lang="ru-RU" dirty="0"/>
              <a:t> в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порушеного</a:t>
            </a:r>
            <a:r>
              <a:rPr lang="ru-RU" dirty="0"/>
              <a:t> </a:t>
            </a:r>
            <a:r>
              <a:rPr lang="ru-RU" dirty="0" err="1"/>
              <a:t>функціонування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повного</a:t>
            </a:r>
            <a:r>
              <a:rPr lang="ru-RU" dirty="0"/>
              <a:t> </a:t>
            </a:r>
            <a:r>
              <a:rPr lang="ru-RU" dirty="0" err="1"/>
              <a:t>випадіння</a:t>
            </a:r>
            <a:r>
              <a:rPr lang="ru-RU" dirty="0"/>
              <a:t> </a:t>
            </a:r>
            <a:r>
              <a:rPr lang="ru-RU" dirty="0" err="1"/>
              <a:t>функції</a:t>
            </a:r>
            <a:r>
              <a:rPr lang="ru-RU" dirty="0"/>
              <a:t>.</a:t>
            </a:r>
            <a:endParaRPr dirty="0">
              <a:latin typeface="Arial Rounded MT Bold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48047" y="2743200"/>
            <a:ext cx="60073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>
                <a:latin typeface="Open Sans" charset="0"/>
                <a:ea typeface="Open Sans" charset="0"/>
                <a:cs typeface="Open Sans" charset="0"/>
              </a:rPr>
              <a:t>Сучасні</a:t>
            </a:r>
            <a:r>
              <a:rPr lang="ru-RU" sz="160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ru-RU" sz="1600" dirty="0" err="1">
                <a:latin typeface="Open Sans" charset="0"/>
                <a:ea typeface="Open Sans" charset="0"/>
                <a:cs typeface="Open Sans" charset="0"/>
              </a:rPr>
              <a:t>дослідження</a:t>
            </a:r>
            <a:r>
              <a:rPr lang="ru-RU" sz="1600" dirty="0">
                <a:latin typeface="Open Sans" charset="0"/>
                <a:ea typeface="Open Sans" charset="0"/>
                <a:cs typeface="Open Sans" charset="0"/>
              </a:rPr>
              <a:t> і </a:t>
            </a:r>
            <a:r>
              <a:rPr lang="ru-RU" sz="1600" dirty="0" err="1">
                <a:latin typeface="Open Sans" charset="0"/>
                <a:ea typeface="Open Sans" charset="0"/>
                <a:cs typeface="Open Sans" charset="0"/>
              </a:rPr>
              <a:t>досвід</a:t>
            </a:r>
            <a:r>
              <a:rPr lang="ru-RU" sz="160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ru-RU" sz="1600" dirty="0" err="1">
                <a:latin typeface="Open Sans" charset="0"/>
                <a:ea typeface="Open Sans" charset="0"/>
                <a:cs typeface="Open Sans" charset="0"/>
              </a:rPr>
              <a:t>багаторічної</a:t>
            </a:r>
            <a:r>
              <a:rPr lang="ru-RU" sz="160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ru-RU" sz="1600" dirty="0" err="1">
                <a:latin typeface="Open Sans" charset="0"/>
                <a:ea typeface="Open Sans" charset="0"/>
                <a:cs typeface="Open Sans" charset="0"/>
              </a:rPr>
              <a:t>роботи</a:t>
            </a:r>
            <a:r>
              <a:rPr lang="ru-RU" sz="160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ru-RU" sz="1600" dirty="0" err="1">
                <a:latin typeface="Open Sans" charset="0"/>
                <a:ea typeface="Open Sans" charset="0"/>
                <a:cs typeface="Open Sans" charset="0"/>
              </a:rPr>
              <a:t>тифлопедагогів</a:t>
            </a:r>
            <a:r>
              <a:rPr lang="ru-RU" sz="1600" dirty="0">
                <a:latin typeface="Open Sans" charset="0"/>
                <a:ea typeface="Open Sans" charset="0"/>
                <a:cs typeface="Open Sans" charset="0"/>
              </a:rPr>
              <a:t> та </a:t>
            </a:r>
            <a:r>
              <a:rPr lang="ru-RU" sz="1600" dirty="0" err="1">
                <a:latin typeface="Open Sans" charset="0"/>
                <a:ea typeface="Open Sans" charset="0"/>
                <a:cs typeface="Open Sans" charset="0"/>
              </a:rPr>
              <a:t>тифлопсихологів</a:t>
            </a:r>
            <a:r>
              <a:rPr lang="ru-RU" sz="160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ru-RU" sz="1600" dirty="0" err="1">
                <a:latin typeface="Open Sans" charset="0"/>
                <a:ea typeface="Open Sans" charset="0"/>
                <a:cs typeface="Open Sans" charset="0"/>
              </a:rPr>
              <a:t>свідчать</a:t>
            </a:r>
            <a:r>
              <a:rPr lang="ru-RU" sz="1600" dirty="0">
                <a:latin typeface="Open Sans" charset="0"/>
                <a:ea typeface="Open Sans" charset="0"/>
                <a:cs typeface="Open Sans" charset="0"/>
              </a:rPr>
              <a:t> про те, </a:t>
            </a:r>
            <a:r>
              <a:rPr lang="ru-RU" sz="1600" dirty="0" err="1">
                <a:latin typeface="Open Sans" charset="0"/>
                <a:ea typeface="Open Sans" charset="0"/>
                <a:cs typeface="Open Sans" charset="0"/>
              </a:rPr>
              <a:t>що</a:t>
            </a:r>
            <a:r>
              <a:rPr lang="ru-RU" sz="160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ru-RU" sz="1600" dirty="0" err="1">
                <a:latin typeface="Open Sans" charset="0"/>
                <a:ea typeface="Open Sans" charset="0"/>
                <a:cs typeface="Open Sans" charset="0"/>
              </a:rPr>
              <a:t>компенсація</a:t>
            </a:r>
            <a:r>
              <a:rPr lang="ru-RU" sz="160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ru-RU" sz="1600" dirty="0" err="1">
                <a:latin typeface="Open Sans" charset="0"/>
                <a:ea typeface="Open Sans" charset="0"/>
                <a:cs typeface="Open Sans" charset="0"/>
              </a:rPr>
              <a:t>можлива</a:t>
            </a:r>
            <a:r>
              <a:rPr lang="ru-RU" sz="1600" dirty="0">
                <a:latin typeface="Open Sans" charset="0"/>
                <a:ea typeface="Open Sans" charset="0"/>
                <a:cs typeface="Open Sans" charset="0"/>
              </a:rPr>
              <a:t> як на </a:t>
            </a:r>
            <a:r>
              <a:rPr lang="ru-RU" sz="1600" dirty="0" err="1">
                <a:latin typeface="Open Sans" charset="0"/>
                <a:ea typeface="Open Sans" charset="0"/>
                <a:cs typeface="Open Sans" charset="0"/>
              </a:rPr>
              <a:t>біологічному</a:t>
            </a:r>
            <a:r>
              <a:rPr lang="ru-RU" sz="1600" dirty="0">
                <a:latin typeface="Open Sans" charset="0"/>
                <a:ea typeface="Open Sans" charset="0"/>
                <a:cs typeface="Open Sans" charset="0"/>
              </a:rPr>
              <a:t>, так і на </a:t>
            </a:r>
            <a:r>
              <a:rPr lang="ru-RU" sz="1600" dirty="0" err="1">
                <a:latin typeface="Open Sans" charset="0"/>
                <a:ea typeface="Open Sans" charset="0"/>
                <a:cs typeface="Open Sans" charset="0"/>
              </a:rPr>
              <a:t>соціальному</a:t>
            </a:r>
            <a:r>
              <a:rPr lang="ru-RU" sz="160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ru-RU" sz="1600" dirty="0" err="1">
                <a:latin typeface="Open Sans" charset="0"/>
                <a:ea typeface="Open Sans" charset="0"/>
                <a:cs typeface="Open Sans" charset="0"/>
              </a:rPr>
              <a:t>рівнях</a:t>
            </a:r>
            <a:r>
              <a:rPr lang="ru-RU" sz="1600" dirty="0">
                <a:latin typeface="Open Sans" charset="0"/>
                <a:ea typeface="Open Sans" charset="0"/>
                <a:cs typeface="Open Sans" charset="0"/>
              </a:rPr>
              <a:t>, </a:t>
            </a:r>
            <a:r>
              <a:rPr lang="ru-RU" sz="1600" dirty="0" err="1">
                <a:latin typeface="Open Sans" charset="0"/>
                <a:ea typeface="Open Sans" charset="0"/>
                <a:cs typeface="Open Sans" charset="0"/>
              </a:rPr>
              <a:t>причому</a:t>
            </a:r>
            <a:r>
              <a:rPr lang="ru-RU" sz="160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ru-RU" sz="1600" dirty="0" err="1">
                <a:latin typeface="Open Sans" charset="0"/>
                <a:ea typeface="Open Sans" charset="0"/>
                <a:cs typeface="Open Sans" charset="0"/>
              </a:rPr>
              <a:t>компенсація</a:t>
            </a:r>
            <a:r>
              <a:rPr lang="ru-RU" sz="1600" dirty="0">
                <a:latin typeface="Open Sans" charset="0"/>
                <a:ea typeface="Open Sans" charset="0"/>
                <a:cs typeface="Open Sans" charset="0"/>
              </a:rPr>
              <a:t> на </a:t>
            </a:r>
            <a:r>
              <a:rPr lang="ru-RU" sz="1600" dirty="0" err="1">
                <a:latin typeface="Open Sans" charset="0"/>
                <a:ea typeface="Open Sans" charset="0"/>
                <a:cs typeface="Open Sans" charset="0"/>
              </a:rPr>
              <a:t>соціальному</a:t>
            </a:r>
            <a:r>
              <a:rPr lang="ru-RU" sz="160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ru-RU" sz="1600" dirty="0" err="1">
                <a:latin typeface="Open Sans" charset="0"/>
                <a:ea typeface="Open Sans" charset="0"/>
                <a:cs typeface="Open Sans" charset="0"/>
              </a:rPr>
              <a:t>рівні</a:t>
            </a:r>
            <a:r>
              <a:rPr lang="ru-RU" sz="160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ru-RU" sz="1600" dirty="0" err="1">
                <a:latin typeface="Open Sans" charset="0"/>
                <a:ea typeface="Open Sans" charset="0"/>
                <a:cs typeface="Open Sans" charset="0"/>
              </a:rPr>
              <a:t>може</a:t>
            </a:r>
            <a:r>
              <a:rPr lang="ru-RU" sz="160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ru-RU" sz="1600" dirty="0" err="1">
                <a:latin typeface="Open Sans" charset="0"/>
                <a:ea typeface="Open Sans" charset="0"/>
                <a:cs typeface="Open Sans" charset="0"/>
              </a:rPr>
              <a:t>впливати</a:t>
            </a:r>
            <a:r>
              <a:rPr lang="ru-RU" sz="1600" dirty="0">
                <a:latin typeface="Open Sans" charset="0"/>
                <a:ea typeface="Open Sans" charset="0"/>
                <a:cs typeface="Open Sans" charset="0"/>
              </a:rPr>
              <a:t> на </a:t>
            </a:r>
            <a:r>
              <a:rPr lang="ru-RU" sz="1600" dirty="0" err="1">
                <a:latin typeface="Open Sans" charset="0"/>
                <a:ea typeface="Open Sans" charset="0"/>
                <a:cs typeface="Open Sans" charset="0"/>
              </a:rPr>
              <a:t>біологічну</a:t>
            </a:r>
            <a:endParaRPr lang="ru-RU" sz="1600" dirty="0">
              <a:latin typeface="Open Sans" charset="0"/>
              <a:ea typeface="Open Sans" charset="0"/>
              <a:cs typeface="Open Sans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04" y="4839088"/>
            <a:ext cx="596900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247" y="4839088"/>
            <a:ext cx="596900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Багетная рамка 26"/>
          <p:cNvSpPr/>
          <p:nvPr/>
        </p:nvSpPr>
        <p:spPr>
          <a:xfrm>
            <a:off x="717697" y="2858178"/>
            <a:ext cx="7820247" cy="1979636"/>
          </a:xfrm>
          <a:prstGeom prst="bevel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Багетная рамка 25"/>
          <p:cNvSpPr/>
          <p:nvPr/>
        </p:nvSpPr>
        <p:spPr>
          <a:xfrm>
            <a:off x="717697" y="1635409"/>
            <a:ext cx="7676707" cy="1114763"/>
          </a:xfrm>
          <a:prstGeom prst="bevel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73149" y="695573"/>
            <a:ext cx="8240233" cy="598231"/>
          </a:xfrm>
          <a:prstGeom prst="roundRect">
            <a:avLst/>
          </a:prstGeom>
          <a:solidFill>
            <a:schemeClr val="tx2">
              <a:lumMod val="60000"/>
              <a:lumOff val="4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340242" y="794634"/>
            <a:ext cx="8431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Open Sans" charset="0"/>
                <a:ea typeface="Open Sans" charset="0"/>
                <a:cs typeface="Open Sans" charset="0"/>
              </a:rPr>
              <a:t>За М.І. </a:t>
            </a:r>
            <a:r>
              <a:rPr lang="ru-RU" sz="2000" b="1" dirty="0" err="1">
                <a:latin typeface="Open Sans" charset="0"/>
                <a:ea typeface="Open Sans" charset="0"/>
                <a:cs typeface="Open Sans" charset="0"/>
              </a:rPr>
              <a:t>Земцовою</a:t>
            </a:r>
            <a:r>
              <a:rPr lang="ru-RU" sz="2000" b="1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ru-RU" sz="2000" b="1" dirty="0" err="1">
                <a:latin typeface="Open Sans" charset="0"/>
                <a:ea typeface="Open Sans" charset="0"/>
                <a:cs typeface="Open Sans" charset="0"/>
              </a:rPr>
              <a:t>існують</a:t>
            </a:r>
            <a:r>
              <a:rPr lang="ru-RU" sz="2000" b="1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ru-RU" sz="2000" b="1" dirty="0" err="1">
                <a:latin typeface="Open Sans" charset="0"/>
                <a:ea typeface="Open Sans" charset="0"/>
                <a:cs typeface="Open Sans" charset="0"/>
              </a:rPr>
              <a:t>різні</a:t>
            </a:r>
            <a:r>
              <a:rPr lang="ru-RU" sz="2000" b="1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ru-RU" sz="2000" b="1" dirty="0" err="1">
                <a:latin typeface="Open Sans" charset="0"/>
                <a:ea typeface="Open Sans" charset="0"/>
                <a:cs typeface="Open Sans" charset="0"/>
              </a:rPr>
              <a:t>форми</a:t>
            </a:r>
            <a:r>
              <a:rPr lang="ru-RU" sz="2000" b="1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ru-RU" sz="2000" b="1" dirty="0" err="1">
                <a:latin typeface="Open Sans" charset="0"/>
                <a:ea typeface="Open Sans" charset="0"/>
                <a:cs typeface="Open Sans" charset="0"/>
              </a:rPr>
              <a:t>компенсації</a:t>
            </a:r>
            <a:r>
              <a:rPr lang="ru-RU" sz="2000" b="1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ru-RU" sz="2000" b="1" dirty="0" err="1">
                <a:latin typeface="Open Sans" charset="0"/>
                <a:ea typeface="Open Sans" charset="0"/>
                <a:cs typeface="Open Sans" charset="0"/>
              </a:rPr>
              <a:t>сліпоти</a:t>
            </a:r>
            <a:r>
              <a:rPr lang="ru-RU" sz="2000" b="1" dirty="0">
                <a:latin typeface="Open Sans" charset="0"/>
                <a:ea typeface="Open Sans" charset="0"/>
                <a:cs typeface="Open Sans" charset="0"/>
              </a:rPr>
              <a:t>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66553" y="1777293"/>
            <a:ext cx="73789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Open Sans" charset="0"/>
                <a:ea typeface="Open Sans" charset="0"/>
                <a:cs typeface="Open Sans" charset="0"/>
              </a:rPr>
              <a:t>— </a:t>
            </a:r>
            <a:r>
              <a:rPr lang="ru-RU" sz="1600" dirty="0" err="1">
                <a:latin typeface="Open Sans" charset="0"/>
                <a:ea typeface="Open Sans" charset="0"/>
                <a:cs typeface="Open Sans" charset="0"/>
              </a:rPr>
              <a:t>органічна</a:t>
            </a:r>
            <a:r>
              <a:rPr lang="ru-RU" sz="160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ru-RU" sz="1600" dirty="0" err="1">
                <a:latin typeface="Open Sans" charset="0"/>
                <a:ea typeface="Open Sans" charset="0"/>
                <a:cs typeface="Open Sans" charset="0"/>
              </a:rPr>
              <a:t>або</a:t>
            </a:r>
            <a:r>
              <a:rPr lang="ru-RU" sz="160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ru-RU" sz="1600" dirty="0" err="1">
                <a:latin typeface="Open Sans" charset="0"/>
                <a:ea typeface="Open Sans" charset="0"/>
                <a:cs typeface="Open Sans" charset="0"/>
              </a:rPr>
              <a:t>внутрішньо</a:t>
            </a:r>
            <a:r>
              <a:rPr lang="ru-RU" sz="1600" dirty="0">
                <a:latin typeface="Open Sans" charset="0"/>
                <a:ea typeface="Open Sans" charset="0"/>
                <a:cs typeface="Open Sans" charset="0"/>
              </a:rPr>
              <a:t>-системна </a:t>
            </a:r>
            <a:r>
              <a:rPr lang="ru-RU" sz="1600" dirty="0" err="1">
                <a:latin typeface="Open Sans" charset="0"/>
                <a:ea typeface="Open Sans" charset="0"/>
                <a:cs typeface="Open Sans" charset="0"/>
              </a:rPr>
              <a:t>компенсація</a:t>
            </a:r>
            <a:r>
              <a:rPr lang="ru-RU" sz="1600" dirty="0">
                <a:latin typeface="Open Sans" charset="0"/>
                <a:ea typeface="Open Sans" charset="0"/>
                <a:cs typeface="Open Sans" charset="0"/>
              </a:rPr>
              <a:t>, при </a:t>
            </a:r>
            <a:r>
              <a:rPr lang="ru-RU" sz="1600" dirty="0" err="1">
                <a:latin typeface="Open Sans" charset="0"/>
                <a:ea typeface="Open Sans" charset="0"/>
                <a:cs typeface="Open Sans" charset="0"/>
              </a:rPr>
              <a:t>якій</a:t>
            </a:r>
            <a:r>
              <a:rPr lang="ru-RU" sz="160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ru-RU" sz="1600" dirty="0" err="1">
                <a:latin typeface="Open Sans" charset="0"/>
                <a:ea typeface="Open Sans" charset="0"/>
                <a:cs typeface="Open Sans" charset="0"/>
              </a:rPr>
              <a:t>перебудова</a:t>
            </a:r>
            <a:r>
              <a:rPr lang="ru-RU" sz="160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ru-RU" sz="1600" dirty="0" err="1">
                <a:latin typeface="Open Sans" charset="0"/>
                <a:ea typeface="Open Sans" charset="0"/>
                <a:cs typeface="Open Sans" charset="0"/>
              </a:rPr>
              <a:t>функцій</a:t>
            </a:r>
            <a:r>
              <a:rPr lang="ru-RU" sz="160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ru-RU" sz="1600" dirty="0" err="1">
                <a:latin typeface="Open Sans" charset="0"/>
                <a:ea typeface="Open Sans" charset="0"/>
                <a:cs typeface="Open Sans" charset="0"/>
              </a:rPr>
              <a:t>здійснюється</a:t>
            </a:r>
            <a:r>
              <a:rPr lang="ru-RU" sz="1600" dirty="0">
                <a:latin typeface="Open Sans" charset="0"/>
                <a:ea typeface="Open Sans" charset="0"/>
                <a:cs typeface="Open Sans" charset="0"/>
              </a:rPr>
              <a:t> з </a:t>
            </a:r>
            <a:r>
              <a:rPr lang="ru-RU" sz="1600" dirty="0" err="1">
                <a:latin typeface="Open Sans" charset="0"/>
                <a:ea typeface="Open Sans" charset="0"/>
                <a:cs typeface="Open Sans" charset="0"/>
              </a:rPr>
              <a:t>використанням</a:t>
            </a:r>
            <a:r>
              <a:rPr lang="ru-RU" sz="160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ru-RU" sz="1600" dirty="0" err="1">
                <a:latin typeface="Open Sans" charset="0"/>
                <a:ea typeface="Open Sans" charset="0"/>
                <a:cs typeface="Open Sans" charset="0"/>
              </a:rPr>
              <a:t>механізмів</a:t>
            </a:r>
            <a:r>
              <a:rPr lang="ru-RU" sz="160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ru-RU" sz="1600" dirty="0" err="1">
                <a:latin typeface="Open Sans" charset="0"/>
                <a:ea typeface="Open Sans" charset="0"/>
                <a:cs typeface="Open Sans" charset="0"/>
              </a:rPr>
              <a:t>даної</a:t>
            </a:r>
            <a:r>
              <a:rPr lang="ru-RU" sz="160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ru-RU" sz="1600" dirty="0" err="1">
                <a:latin typeface="Open Sans" charset="0"/>
                <a:ea typeface="Open Sans" charset="0"/>
                <a:cs typeface="Open Sans" charset="0"/>
              </a:rPr>
              <a:t>функціональної</a:t>
            </a:r>
            <a:r>
              <a:rPr lang="ru-RU" sz="160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ru-RU" sz="1600" dirty="0" err="1">
                <a:latin typeface="Open Sans" charset="0"/>
                <a:ea typeface="Open Sans" charset="0"/>
                <a:cs typeface="Open Sans" charset="0"/>
              </a:rPr>
              <a:t>системи</a:t>
            </a:r>
            <a:r>
              <a:rPr lang="ru-RU" sz="1600" dirty="0">
                <a:latin typeface="Open Sans" charset="0"/>
                <a:ea typeface="Open Sans" charset="0"/>
                <a:cs typeface="Open Sans" charset="0"/>
              </a:rPr>
              <a:t>;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38322" y="3060197"/>
            <a:ext cx="73789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50" dirty="0">
                <a:latin typeface="Open Sans" charset="0"/>
                <a:ea typeface="Open Sans" charset="0"/>
                <a:cs typeface="Open Sans" charset="0"/>
              </a:rPr>
              <a:t>— </a:t>
            </a:r>
            <a:r>
              <a:rPr lang="ru-RU" sz="1550" dirty="0" err="1">
                <a:latin typeface="Open Sans" charset="0"/>
                <a:ea typeface="Open Sans" charset="0"/>
                <a:cs typeface="Open Sans" charset="0"/>
              </a:rPr>
              <a:t>міжсистемна</a:t>
            </a:r>
            <a:r>
              <a:rPr lang="ru-RU" sz="1550" dirty="0">
                <a:latin typeface="Open Sans" charset="0"/>
                <a:ea typeface="Open Sans" charset="0"/>
                <a:cs typeface="Open Sans" charset="0"/>
              </a:rPr>
              <a:t>, заснована на </a:t>
            </a:r>
            <a:r>
              <a:rPr lang="ru-RU" sz="1550" dirty="0" err="1">
                <a:latin typeface="Open Sans" charset="0"/>
                <a:ea typeface="Open Sans" charset="0"/>
                <a:cs typeface="Open Sans" charset="0"/>
              </a:rPr>
              <a:t>мобілізації</a:t>
            </a:r>
            <a:r>
              <a:rPr lang="ru-RU" sz="155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ru-RU" sz="1550" dirty="0" err="1">
                <a:latin typeface="Open Sans" charset="0"/>
                <a:ea typeface="Open Sans" charset="0"/>
                <a:cs typeface="Open Sans" charset="0"/>
              </a:rPr>
              <a:t>резервних</a:t>
            </a:r>
            <a:r>
              <a:rPr lang="ru-RU" sz="155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ru-RU" sz="1550" dirty="0" err="1">
                <a:latin typeface="Open Sans" charset="0"/>
                <a:ea typeface="Open Sans" charset="0"/>
                <a:cs typeface="Open Sans" charset="0"/>
              </a:rPr>
              <a:t>можливостей</a:t>
            </a:r>
            <a:r>
              <a:rPr lang="ru-RU" sz="1550" dirty="0">
                <a:latin typeface="Open Sans" charset="0"/>
                <a:ea typeface="Open Sans" charset="0"/>
                <a:cs typeface="Open Sans" charset="0"/>
              </a:rPr>
              <a:t>, </a:t>
            </a:r>
            <a:r>
              <a:rPr lang="ru-RU" sz="1550" dirty="0" err="1">
                <a:latin typeface="Open Sans" charset="0"/>
                <a:ea typeface="Open Sans" charset="0"/>
                <a:cs typeface="Open Sans" charset="0"/>
              </a:rPr>
              <a:t>які</a:t>
            </a:r>
            <a:r>
              <a:rPr lang="ru-RU" sz="155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ru-RU" sz="1550" dirty="0" err="1">
                <a:latin typeface="Open Sans" charset="0"/>
                <a:ea typeface="Open Sans" charset="0"/>
                <a:cs typeface="Open Sans" charset="0"/>
              </a:rPr>
              <a:t>знаходяться</a:t>
            </a:r>
            <a:r>
              <a:rPr lang="ru-RU" sz="1550" dirty="0">
                <a:latin typeface="Open Sans" charset="0"/>
                <a:ea typeface="Open Sans" charset="0"/>
                <a:cs typeface="Open Sans" charset="0"/>
              </a:rPr>
              <a:t> поза межами </a:t>
            </a:r>
            <a:r>
              <a:rPr lang="ru-RU" sz="1550" dirty="0" err="1">
                <a:latin typeface="Open Sans" charset="0"/>
                <a:ea typeface="Open Sans" charset="0"/>
                <a:cs typeface="Open Sans" charset="0"/>
              </a:rPr>
              <a:t>порушеної</a:t>
            </a:r>
            <a:r>
              <a:rPr lang="ru-RU" sz="155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ru-RU" sz="1550" dirty="0" err="1">
                <a:latin typeface="Open Sans" charset="0"/>
                <a:ea typeface="Open Sans" charset="0"/>
                <a:cs typeface="Open Sans" charset="0"/>
              </a:rPr>
              <a:t>функціональної</a:t>
            </a:r>
            <a:r>
              <a:rPr lang="ru-RU" sz="155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ru-RU" sz="1550" dirty="0" err="1">
                <a:latin typeface="Open Sans" charset="0"/>
                <a:ea typeface="Open Sans" charset="0"/>
                <a:cs typeface="Open Sans" charset="0"/>
              </a:rPr>
              <a:t>системи</a:t>
            </a:r>
            <a:r>
              <a:rPr lang="ru-RU" sz="1550" dirty="0">
                <a:latin typeface="Open Sans" charset="0"/>
                <a:ea typeface="Open Sans" charset="0"/>
                <a:cs typeface="Open Sans" charset="0"/>
              </a:rPr>
              <a:t>, </a:t>
            </a:r>
            <a:r>
              <a:rPr lang="ru-RU" sz="1550" dirty="0" err="1">
                <a:latin typeface="Open Sans" charset="0"/>
                <a:ea typeface="Open Sans" charset="0"/>
                <a:cs typeface="Open Sans" charset="0"/>
              </a:rPr>
              <a:t>компенсація</a:t>
            </a:r>
            <a:r>
              <a:rPr lang="ru-RU" sz="155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ru-RU" sz="1550" dirty="0" err="1">
                <a:latin typeface="Open Sans" charset="0"/>
                <a:ea typeface="Open Sans" charset="0"/>
                <a:cs typeface="Open Sans" charset="0"/>
              </a:rPr>
              <a:t>здійснюється</a:t>
            </a:r>
            <a:r>
              <a:rPr lang="ru-RU" sz="1550" dirty="0">
                <a:latin typeface="Open Sans" charset="0"/>
                <a:ea typeface="Open Sans" charset="0"/>
                <a:cs typeface="Open Sans" charset="0"/>
              </a:rPr>
              <a:t> за </a:t>
            </a:r>
            <a:r>
              <a:rPr lang="ru-RU" sz="1550" dirty="0" err="1">
                <a:latin typeface="Open Sans" charset="0"/>
                <a:ea typeface="Open Sans" charset="0"/>
                <a:cs typeface="Open Sans" charset="0"/>
              </a:rPr>
              <a:t>рахунок</a:t>
            </a:r>
            <a:r>
              <a:rPr lang="ru-RU" sz="155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ru-RU" sz="1550" dirty="0" err="1">
                <a:latin typeface="Open Sans" charset="0"/>
                <a:ea typeface="Open Sans" charset="0"/>
                <a:cs typeface="Open Sans" charset="0"/>
              </a:rPr>
              <a:t>встановлення</a:t>
            </a:r>
            <a:r>
              <a:rPr lang="ru-RU" sz="1550" dirty="0">
                <a:latin typeface="Open Sans" charset="0"/>
                <a:ea typeface="Open Sans" charset="0"/>
                <a:cs typeface="Open Sans" charset="0"/>
              </a:rPr>
              <a:t> і </a:t>
            </a:r>
            <a:r>
              <a:rPr lang="ru-RU" sz="1550" dirty="0" err="1">
                <a:latin typeface="Open Sans" charset="0"/>
                <a:ea typeface="Open Sans" charset="0"/>
                <a:cs typeface="Open Sans" charset="0"/>
              </a:rPr>
              <a:t>формування</a:t>
            </a:r>
            <a:r>
              <a:rPr lang="ru-RU" sz="155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ru-RU" sz="1550" dirty="0" err="1">
                <a:latin typeface="Open Sans" charset="0"/>
                <a:ea typeface="Open Sans" charset="0"/>
                <a:cs typeface="Open Sans" charset="0"/>
              </a:rPr>
              <a:t>нових</a:t>
            </a:r>
            <a:r>
              <a:rPr lang="ru-RU" sz="155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ru-RU" sz="1550" dirty="0" err="1">
                <a:latin typeface="Open Sans" charset="0"/>
                <a:ea typeface="Open Sans" charset="0"/>
                <a:cs typeface="Open Sans" charset="0"/>
              </a:rPr>
              <a:t>аналізаторних</a:t>
            </a:r>
            <a:r>
              <a:rPr lang="ru-RU" sz="155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ru-RU" sz="1550" dirty="0" err="1">
                <a:latin typeface="Open Sans" charset="0"/>
                <a:ea typeface="Open Sans" charset="0"/>
                <a:cs typeface="Open Sans" charset="0"/>
              </a:rPr>
              <a:t>нервових</a:t>
            </a:r>
            <a:r>
              <a:rPr lang="ru-RU" sz="155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ru-RU" sz="1550" dirty="0" err="1">
                <a:latin typeface="Open Sans" charset="0"/>
                <a:ea typeface="Open Sans" charset="0"/>
                <a:cs typeface="Open Sans" charset="0"/>
              </a:rPr>
              <a:t>зв’язків</a:t>
            </a:r>
            <a:r>
              <a:rPr lang="ru-RU" sz="1550" dirty="0">
                <a:latin typeface="Open Sans" charset="0"/>
                <a:ea typeface="Open Sans" charset="0"/>
                <a:cs typeface="Open Sans" charset="0"/>
              </a:rPr>
              <a:t> з </a:t>
            </a:r>
            <a:r>
              <a:rPr lang="ru-RU" sz="1550" dirty="0" err="1">
                <a:latin typeface="Open Sans" charset="0"/>
                <a:ea typeface="Open Sans" charset="0"/>
                <a:cs typeface="Open Sans" charset="0"/>
              </a:rPr>
              <a:t>використанням</a:t>
            </a:r>
            <a:r>
              <a:rPr lang="ru-RU" sz="155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ru-RU" sz="1550" dirty="0" err="1">
                <a:latin typeface="Open Sans" charset="0"/>
                <a:ea typeface="Open Sans" charset="0"/>
                <a:cs typeface="Open Sans" charset="0"/>
              </a:rPr>
              <a:t>обхідних</a:t>
            </a:r>
            <a:r>
              <a:rPr lang="ru-RU" sz="155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ru-RU" sz="1550" dirty="0" err="1">
                <a:latin typeface="Open Sans" charset="0"/>
                <a:ea typeface="Open Sans" charset="0"/>
                <a:cs typeface="Open Sans" charset="0"/>
              </a:rPr>
              <a:t>шляхів</a:t>
            </a:r>
            <a:r>
              <a:rPr lang="ru-RU" sz="1550" dirty="0">
                <a:latin typeface="Open Sans" charset="0"/>
                <a:ea typeface="Open Sans" charset="0"/>
                <a:cs typeface="Open Sans" charset="0"/>
              </a:rPr>
              <a:t> та </a:t>
            </a:r>
            <a:r>
              <a:rPr lang="ru-RU" sz="1550" dirty="0" err="1">
                <a:latin typeface="Open Sans" charset="0"/>
                <a:ea typeface="Open Sans" charset="0"/>
                <a:cs typeface="Open Sans" charset="0"/>
              </a:rPr>
              <a:t>включенням</a:t>
            </a:r>
            <a:r>
              <a:rPr lang="ru-RU" sz="155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ru-RU" sz="1550" dirty="0" err="1">
                <a:latin typeface="Open Sans" charset="0"/>
                <a:ea typeface="Open Sans" charset="0"/>
                <a:cs typeface="Open Sans" charset="0"/>
              </a:rPr>
              <a:t>складних</a:t>
            </a:r>
            <a:r>
              <a:rPr lang="ru-RU" sz="155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ru-RU" sz="1550" dirty="0" err="1">
                <a:latin typeface="Open Sans" charset="0"/>
                <a:ea typeface="Open Sans" charset="0"/>
                <a:cs typeface="Open Sans" charset="0"/>
              </a:rPr>
              <a:t>механізмів</a:t>
            </a:r>
            <a:r>
              <a:rPr lang="ru-RU" sz="155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ru-RU" sz="1550" dirty="0" err="1">
                <a:latin typeface="Open Sans" charset="0"/>
                <a:ea typeface="Open Sans" charset="0"/>
                <a:cs typeface="Open Sans" charset="0"/>
              </a:rPr>
              <a:t>адаптації</a:t>
            </a:r>
            <a:r>
              <a:rPr lang="ru-RU" sz="1550" dirty="0">
                <a:latin typeface="Open Sans" charset="0"/>
                <a:ea typeface="Open Sans" charset="0"/>
                <a:cs typeface="Open Sans" charset="0"/>
              </a:rPr>
              <a:t> і </a:t>
            </a:r>
            <a:r>
              <a:rPr lang="ru-RU" sz="1550" dirty="0" err="1">
                <a:latin typeface="Open Sans" charset="0"/>
                <a:ea typeface="Open Sans" charset="0"/>
                <a:cs typeface="Open Sans" charset="0"/>
              </a:rPr>
              <a:t>відновлення</a:t>
            </a:r>
            <a:r>
              <a:rPr lang="ru-RU" sz="155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ru-RU" sz="1550" dirty="0" err="1">
                <a:latin typeface="Open Sans" charset="0"/>
                <a:ea typeface="Open Sans" charset="0"/>
                <a:cs typeface="Open Sans" charset="0"/>
              </a:rPr>
              <a:t>вторинно-порушених</a:t>
            </a:r>
            <a:r>
              <a:rPr lang="ru-RU" sz="155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ru-RU" sz="1550" dirty="0" err="1" smtClean="0">
                <a:latin typeface="Open Sans" charset="0"/>
                <a:ea typeface="Open Sans" charset="0"/>
                <a:cs typeface="Open Sans" charset="0"/>
              </a:rPr>
              <a:t>функцій</a:t>
            </a:r>
            <a:r>
              <a:rPr lang="ru-RU" sz="1550" dirty="0">
                <a:latin typeface="Open Sans" charset="0"/>
                <a:ea typeface="Open Sans" charset="0"/>
                <a:cs typeface="Open Sans" charset="0"/>
              </a:rPr>
              <a:t>;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58948" y="520995"/>
            <a:ext cx="7049385" cy="4316819"/>
          </a:xfrm>
          <a:prstGeom prst="roundRect">
            <a:avLst>
              <a:gd name="adj" fmla="val 8539"/>
            </a:avLst>
          </a:prstGeom>
          <a:solidFill>
            <a:schemeClr val="bg2">
              <a:lumMod val="60000"/>
              <a:lumOff val="4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206793" y="771189"/>
            <a:ext cx="6953693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latin typeface="Open Sans" charset="0"/>
                <a:ea typeface="Open Sans" charset="0"/>
                <a:cs typeface="Open Sans" charset="0"/>
              </a:rPr>
              <a:t>На </a:t>
            </a:r>
            <a:r>
              <a:rPr lang="ru-RU" sz="1800" b="1" dirty="0" err="1" smtClean="0">
                <a:latin typeface="Open Sans" charset="0"/>
                <a:ea typeface="Open Sans" charset="0"/>
                <a:cs typeface="Open Sans" charset="0"/>
              </a:rPr>
              <a:t>стадії</a:t>
            </a:r>
            <a:r>
              <a:rPr lang="ru-RU" sz="1800" b="1" dirty="0" smtClean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ru-RU" sz="1800" b="1" dirty="0" err="1">
                <a:latin typeface="Open Sans" charset="0"/>
                <a:ea typeface="Open Sans" charset="0"/>
                <a:cs typeface="Open Sans" charset="0"/>
              </a:rPr>
              <a:t>розвитку</a:t>
            </a:r>
            <a:r>
              <a:rPr lang="ru-RU" sz="1800" b="1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ru-RU" sz="1800" b="1" dirty="0" err="1">
                <a:latin typeface="Open Sans" charset="0"/>
                <a:ea typeface="Open Sans" charset="0"/>
                <a:cs typeface="Open Sans" charset="0"/>
              </a:rPr>
              <a:t>компенсації</a:t>
            </a:r>
            <a:r>
              <a:rPr lang="ru-RU" sz="1800" b="1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ru-RU" sz="1800" b="1" dirty="0" err="1">
                <a:latin typeface="Open Sans" charset="0"/>
                <a:ea typeface="Open Sans" charset="0"/>
                <a:cs typeface="Open Sans" charset="0"/>
              </a:rPr>
              <a:t>впливають</a:t>
            </a:r>
            <a:r>
              <a:rPr lang="ru-RU" sz="1800" b="1" dirty="0">
                <a:latin typeface="Open Sans" charset="0"/>
                <a:ea typeface="Open Sans" charset="0"/>
                <a:cs typeface="Open Sans" charset="0"/>
              </a:rPr>
              <a:t>: </a:t>
            </a:r>
            <a:endParaRPr lang="ru-RU" sz="1800" b="1" dirty="0" smtClean="0">
              <a:latin typeface="Open Sans" charset="0"/>
              <a:ea typeface="Open Sans" charset="0"/>
              <a:cs typeface="Open Sans" charset="0"/>
            </a:endParaRPr>
          </a:p>
          <a:p>
            <a:endParaRPr lang="ru-RU" sz="1600" dirty="0" smtClean="0">
              <a:latin typeface="Open Sans" charset="0"/>
              <a:ea typeface="Open Sans" charset="0"/>
              <a:cs typeface="Open Sans" charset="0"/>
            </a:endParaRPr>
          </a:p>
          <a:p>
            <a:r>
              <a:rPr lang="ru-RU" sz="160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ru-RU" sz="1600" dirty="0" smtClean="0">
                <a:latin typeface="Open Sans" charset="0"/>
                <a:ea typeface="Open Sans" charset="0"/>
                <a:cs typeface="Open Sans" charset="0"/>
              </a:rPr>
              <a:t>   час </a:t>
            </a:r>
            <a:r>
              <a:rPr lang="ru-RU" sz="1600" dirty="0" err="1">
                <a:latin typeface="Open Sans" charset="0"/>
                <a:ea typeface="Open Sans" charset="0"/>
                <a:cs typeface="Open Sans" charset="0"/>
              </a:rPr>
              <a:t>виникнення</a:t>
            </a:r>
            <a:r>
              <a:rPr lang="ru-RU" sz="160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ru-RU" sz="1600" dirty="0" smtClean="0">
                <a:latin typeface="Open Sans" charset="0"/>
                <a:ea typeface="Open Sans" charset="0"/>
                <a:cs typeface="Open Sans" charset="0"/>
              </a:rPr>
              <a:t>дефекту</a:t>
            </a:r>
            <a:r>
              <a:rPr lang="ru-RU" sz="1600" dirty="0">
                <a:latin typeface="Open Sans" charset="0"/>
                <a:ea typeface="Open Sans" charset="0"/>
                <a:cs typeface="Open Sans" charset="0"/>
              </a:rPr>
              <a:t>;</a:t>
            </a:r>
            <a:endParaRPr lang="ru-RU" sz="1600" dirty="0" smtClean="0">
              <a:latin typeface="Open Sans" charset="0"/>
              <a:ea typeface="Open Sans" charset="0"/>
              <a:cs typeface="Open Sans" charset="0"/>
            </a:endParaRPr>
          </a:p>
          <a:p>
            <a:endParaRPr lang="ru-RU" sz="1600" dirty="0">
              <a:latin typeface="Open Sans" charset="0"/>
              <a:ea typeface="Open Sans" charset="0"/>
              <a:cs typeface="Open Sans" charset="0"/>
            </a:endParaRPr>
          </a:p>
          <a:p>
            <a:r>
              <a:rPr lang="ru-RU" sz="1600" dirty="0" smtClean="0">
                <a:latin typeface="Open Sans" charset="0"/>
                <a:ea typeface="Open Sans" charset="0"/>
                <a:cs typeface="Open Sans" charset="0"/>
              </a:rPr>
              <a:t>    характер </a:t>
            </a:r>
            <a:r>
              <a:rPr lang="ru-RU" sz="1600" dirty="0" err="1">
                <a:latin typeface="Open Sans" charset="0"/>
                <a:ea typeface="Open Sans" charset="0"/>
                <a:cs typeface="Open Sans" charset="0"/>
              </a:rPr>
              <a:t>сформованих</a:t>
            </a:r>
            <a:r>
              <a:rPr lang="ru-RU" sz="1600" dirty="0">
                <a:latin typeface="Open Sans" charset="0"/>
                <a:ea typeface="Open Sans" charset="0"/>
                <a:cs typeface="Open Sans" charset="0"/>
              </a:rPr>
              <a:t> на </a:t>
            </a:r>
            <a:r>
              <a:rPr lang="ru-RU" sz="1600" dirty="0" err="1">
                <a:latin typeface="Open Sans" charset="0"/>
                <a:ea typeface="Open Sans" charset="0"/>
                <a:cs typeface="Open Sans" charset="0"/>
              </a:rPr>
              <a:t>цей</a:t>
            </a:r>
            <a:r>
              <a:rPr lang="ru-RU" sz="1600" dirty="0">
                <a:latin typeface="Open Sans" charset="0"/>
                <a:ea typeface="Open Sans" charset="0"/>
                <a:cs typeface="Open Sans" charset="0"/>
              </a:rPr>
              <a:t> момент </a:t>
            </a:r>
            <a:r>
              <a:rPr lang="ru-RU" sz="1600" dirty="0" err="1" smtClean="0">
                <a:latin typeface="Open Sans" charset="0"/>
                <a:ea typeface="Open Sans" charset="0"/>
                <a:cs typeface="Open Sans" charset="0"/>
              </a:rPr>
              <a:t>зв’язків</a:t>
            </a:r>
            <a:r>
              <a:rPr lang="ru-RU" sz="1600" dirty="0">
                <a:latin typeface="Open Sans" charset="0"/>
                <a:ea typeface="Open Sans" charset="0"/>
                <a:cs typeface="Open Sans" charset="0"/>
              </a:rPr>
              <a:t>;</a:t>
            </a:r>
            <a:endParaRPr lang="ru-RU" sz="1600" dirty="0" smtClean="0">
              <a:latin typeface="Open Sans" charset="0"/>
              <a:ea typeface="Open Sans" charset="0"/>
              <a:cs typeface="Open Sans" charset="0"/>
            </a:endParaRPr>
          </a:p>
          <a:p>
            <a:endParaRPr lang="ru-RU" sz="1600" dirty="0">
              <a:latin typeface="Open Sans" charset="0"/>
              <a:ea typeface="Open Sans" charset="0"/>
              <a:cs typeface="Open Sans" charset="0"/>
            </a:endParaRPr>
          </a:p>
          <a:p>
            <a:r>
              <a:rPr lang="ru-RU" sz="1600" dirty="0" smtClean="0">
                <a:latin typeface="Open Sans" charset="0"/>
                <a:ea typeface="Open Sans" charset="0"/>
                <a:cs typeface="Open Sans" charset="0"/>
              </a:rPr>
              <a:t>    </a:t>
            </a:r>
            <a:r>
              <a:rPr lang="ru-RU" sz="1600" dirty="0" err="1" smtClean="0">
                <a:latin typeface="Open Sans" charset="0"/>
                <a:ea typeface="Open Sans" charset="0"/>
                <a:cs typeface="Open Sans" charset="0"/>
              </a:rPr>
              <a:t>ступінь</a:t>
            </a:r>
            <a:r>
              <a:rPr lang="ru-RU" sz="1600" dirty="0" smtClean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ru-RU" sz="1600" dirty="0" err="1">
                <a:latin typeface="Open Sans" charset="0"/>
                <a:ea typeface="Open Sans" charset="0"/>
                <a:cs typeface="Open Sans" charset="0"/>
              </a:rPr>
              <a:t>ураження</a:t>
            </a:r>
            <a:r>
              <a:rPr lang="ru-RU" sz="160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ru-RU" sz="1600" dirty="0" err="1" smtClean="0">
                <a:latin typeface="Open Sans" charset="0"/>
                <a:ea typeface="Open Sans" charset="0"/>
                <a:cs typeface="Open Sans" charset="0"/>
              </a:rPr>
              <a:t>аналізатору</a:t>
            </a:r>
            <a:r>
              <a:rPr lang="ru-RU" sz="1600" dirty="0">
                <a:latin typeface="Open Sans" charset="0"/>
                <a:ea typeface="Open Sans" charset="0"/>
                <a:cs typeface="Open Sans" charset="0"/>
              </a:rPr>
              <a:t>;</a:t>
            </a:r>
            <a:endParaRPr lang="ru-RU" sz="1600" dirty="0" smtClean="0">
              <a:latin typeface="Open Sans" charset="0"/>
              <a:ea typeface="Open Sans" charset="0"/>
              <a:cs typeface="Open Sans" charset="0"/>
            </a:endParaRPr>
          </a:p>
          <a:p>
            <a:endParaRPr lang="ru-RU" sz="1600" dirty="0">
              <a:latin typeface="Open Sans" charset="0"/>
              <a:ea typeface="Open Sans" charset="0"/>
              <a:cs typeface="Open Sans" charset="0"/>
            </a:endParaRPr>
          </a:p>
          <a:p>
            <a:r>
              <a:rPr lang="ru-RU" sz="1600" dirty="0" smtClean="0">
                <a:latin typeface="Open Sans" charset="0"/>
                <a:ea typeface="Open Sans" charset="0"/>
                <a:cs typeface="Open Sans" charset="0"/>
              </a:rPr>
              <a:t>    </a:t>
            </a:r>
            <a:r>
              <a:rPr lang="ru-RU" sz="1600" dirty="0" err="1" smtClean="0">
                <a:latin typeface="Open Sans" charset="0"/>
                <a:ea typeface="Open Sans" charset="0"/>
                <a:cs typeface="Open Sans" charset="0"/>
              </a:rPr>
              <a:t>вік</a:t>
            </a:r>
            <a:r>
              <a:rPr lang="ru-RU" sz="1600" dirty="0" smtClean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ru-RU" sz="1600" dirty="0" err="1" smtClean="0">
                <a:latin typeface="Open Sans" charset="0"/>
                <a:ea typeface="Open Sans" charset="0"/>
                <a:cs typeface="Open Sans" charset="0"/>
              </a:rPr>
              <a:t>дитини</a:t>
            </a:r>
            <a:r>
              <a:rPr lang="ru-RU" sz="1600" dirty="0">
                <a:latin typeface="Open Sans" charset="0"/>
                <a:ea typeface="Open Sans" charset="0"/>
                <a:cs typeface="Open Sans" charset="0"/>
              </a:rPr>
              <a:t>;</a:t>
            </a:r>
            <a:endParaRPr lang="ru-RU" sz="1600" dirty="0" smtClean="0">
              <a:latin typeface="Open Sans" charset="0"/>
              <a:ea typeface="Open Sans" charset="0"/>
              <a:cs typeface="Open Sans" charset="0"/>
            </a:endParaRPr>
          </a:p>
          <a:p>
            <a:endParaRPr lang="ru-RU" sz="1600" dirty="0">
              <a:latin typeface="Open Sans" charset="0"/>
              <a:ea typeface="Open Sans" charset="0"/>
              <a:cs typeface="Open Sans" charset="0"/>
            </a:endParaRPr>
          </a:p>
          <a:p>
            <a:r>
              <a:rPr lang="ru-RU" sz="1600" dirty="0" smtClean="0">
                <a:latin typeface="Open Sans" charset="0"/>
                <a:ea typeface="Open Sans" charset="0"/>
                <a:cs typeface="Open Sans" charset="0"/>
              </a:rPr>
              <a:t>    </a:t>
            </a:r>
            <a:r>
              <a:rPr lang="ru-RU" sz="1600" dirty="0" err="1" smtClean="0">
                <a:latin typeface="Open Sans" charset="0"/>
                <a:ea typeface="Open Sans" charset="0"/>
                <a:cs typeface="Open Sans" charset="0"/>
              </a:rPr>
              <a:t>рівень</a:t>
            </a:r>
            <a:r>
              <a:rPr lang="ru-RU" sz="1600" dirty="0" smtClean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ru-RU" sz="1600" dirty="0" err="1">
                <a:latin typeface="Open Sans" charset="0"/>
                <a:ea typeface="Open Sans" charset="0"/>
                <a:cs typeface="Open Sans" charset="0"/>
              </a:rPr>
              <a:t>її</a:t>
            </a:r>
            <a:r>
              <a:rPr lang="ru-RU" sz="160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ru-RU" sz="1600" dirty="0" err="1">
                <a:latin typeface="Open Sans" charset="0"/>
                <a:ea typeface="Open Sans" charset="0"/>
                <a:cs typeface="Open Sans" charset="0"/>
              </a:rPr>
              <a:t>фізичного</a:t>
            </a:r>
            <a:r>
              <a:rPr lang="ru-RU" sz="1600" dirty="0">
                <a:latin typeface="Open Sans" charset="0"/>
                <a:ea typeface="Open Sans" charset="0"/>
                <a:cs typeface="Open Sans" charset="0"/>
              </a:rPr>
              <a:t> і </a:t>
            </a:r>
            <a:r>
              <a:rPr lang="ru-RU" sz="1600" dirty="0" err="1">
                <a:latin typeface="Open Sans" charset="0"/>
                <a:ea typeface="Open Sans" charset="0"/>
                <a:cs typeface="Open Sans" charset="0"/>
              </a:rPr>
              <a:t>психічного</a:t>
            </a:r>
            <a:r>
              <a:rPr lang="ru-RU" sz="160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ru-RU" sz="1600" dirty="0" err="1" smtClean="0">
                <a:latin typeface="Open Sans" charset="0"/>
                <a:ea typeface="Open Sans" charset="0"/>
                <a:cs typeface="Open Sans" charset="0"/>
              </a:rPr>
              <a:t>розвитку</a:t>
            </a:r>
            <a:r>
              <a:rPr lang="ru-RU" sz="1600" dirty="0" smtClean="0">
                <a:latin typeface="Open Sans" charset="0"/>
                <a:ea typeface="Open Sans" charset="0"/>
                <a:cs typeface="Open Sans" charset="0"/>
              </a:rPr>
              <a:t>;</a:t>
            </a:r>
          </a:p>
          <a:p>
            <a:endParaRPr lang="ru-RU" sz="1600" dirty="0">
              <a:latin typeface="Open Sans" charset="0"/>
              <a:ea typeface="Open Sans" charset="0"/>
              <a:cs typeface="Open Sans" charset="0"/>
            </a:endParaRPr>
          </a:p>
          <a:p>
            <a:r>
              <a:rPr lang="ru-RU" sz="1600" dirty="0" smtClean="0">
                <a:latin typeface="Open Sans" charset="0"/>
                <a:ea typeface="Open Sans" charset="0"/>
                <a:cs typeface="Open Sans" charset="0"/>
              </a:rPr>
              <a:t>    </a:t>
            </a:r>
            <a:r>
              <a:rPr lang="ru-RU" sz="1600" dirty="0" err="1" smtClean="0">
                <a:latin typeface="Open Sans" charset="0"/>
                <a:ea typeface="Open Sans" charset="0"/>
                <a:cs typeface="Open Sans" charset="0"/>
              </a:rPr>
              <a:t>індивідуальні</a:t>
            </a:r>
            <a:r>
              <a:rPr lang="ru-RU" sz="1600" dirty="0" smtClean="0">
                <a:latin typeface="Open Sans" charset="0"/>
                <a:ea typeface="Open Sans" charset="0"/>
                <a:cs typeface="Open Sans" charset="0"/>
              </a:rPr>
              <a:t> та </a:t>
            </a:r>
            <a:r>
              <a:rPr lang="ru-RU" sz="1600" dirty="0" err="1" smtClean="0">
                <a:latin typeface="Open Sans" charset="0"/>
                <a:ea typeface="Open Sans" charset="0"/>
                <a:cs typeface="Open Sans" charset="0"/>
              </a:rPr>
              <a:t>особистісні</a:t>
            </a:r>
            <a:r>
              <a:rPr lang="ru-RU" sz="1600" dirty="0" smtClean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ru-RU" sz="1600" dirty="0" err="1" smtClean="0">
                <a:latin typeface="Open Sans" charset="0"/>
                <a:ea typeface="Open Sans" charset="0"/>
                <a:cs typeface="Open Sans" charset="0"/>
              </a:rPr>
              <a:t>особливості</a:t>
            </a:r>
            <a:r>
              <a:rPr lang="ru-RU" sz="1600" dirty="0">
                <a:latin typeface="Open Sans" charset="0"/>
                <a:ea typeface="Open Sans" charset="0"/>
                <a:cs typeface="Open Sans" charset="0"/>
              </a:rPr>
              <a:t>;</a:t>
            </a:r>
            <a:r>
              <a:rPr lang="ru-RU" sz="1600" dirty="0" smtClean="0">
                <a:latin typeface="Open Sans" charset="0"/>
                <a:ea typeface="Open Sans" charset="0"/>
                <a:cs typeface="Open Sans" charset="0"/>
              </a:rPr>
              <a:t> </a:t>
            </a:r>
          </a:p>
          <a:p>
            <a:endParaRPr lang="ru-RU" sz="1600" dirty="0">
              <a:latin typeface="Open Sans" charset="0"/>
              <a:ea typeface="Open Sans" charset="0"/>
              <a:cs typeface="Open Sans" charset="0"/>
            </a:endParaRPr>
          </a:p>
          <a:p>
            <a:r>
              <a:rPr lang="ru-RU" sz="1600" dirty="0" smtClean="0">
                <a:latin typeface="Open Sans" charset="0"/>
                <a:ea typeface="Open Sans" charset="0"/>
                <a:cs typeface="Open Sans" charset="0"/>
              </a:rPr>
              <a:t>    </a:t>
            </a:r>
            <a:r>
              <a:rPr lang="ru-RU" sz="1600" dirty="0" err="1" smtClean="0">
                <a:latin typeface="Open Sans" charset="0"/>
                <a:ea typeface="Open Sans" charset="0"/>
                <a:cs typeface="Open Sans" charset="0"/>
              </a:rPr>
              <a:t>соціальні</a:t>
            </a:r>
            <a:r>
              <a:rPr lang="ru-RU" sz="1600" dirty="0" smtClean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ru-RU" sz="1600" dirty="0" err="1" smtClean="0">
                <a:latin typeface="Open Sans" charset="0"/>
                <a:ea typeface="Open Sans" charset="0"/>
                <a:cs typeface="Open Sans" charset="0"/>
              </a:rPr>
              <a:t>умови</a:t>
            </a:r>
            <a:r>
              <a:rPr lang="ru-RU" sz="1600" dirty="0" smtClean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ru-RU" sz="1600" dirty="0" err="1" smtClean="0">
                <a:latin typeface="Open Sans" charset="0"/>
                <a:ea typeface="Open Sans" charset="0"/>
                <a:cs typeface="Open Sans" charset="0"/>
              </a:rPr>
              <a:t>виховання</a:t>
            </a:r>
            <a:r>
              <a:rPr lang="ru-RU" sz="1600" dirty="0" smtClean="0">
                <a:latin typeface="Open Sans" charset="0"/>
                <a:ea typeface="Open Sans" charset="0"/>
                <a:cs typeface="Open Sans" charset="0"/>
              </a:rPr>
              <a:t>;</a:t>
            </a:r>
            <a:endParaRPr lang="ru-RU" sz="1600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4" name="Багетная рамка 3"/>
          <p:cNvSpPr/>
          <p:nvPr/>
        </p:nvSpPr>
        <p:spPr>
          <a:xfrm>
            <a:off x="1270590" y="1392865"/>
            <a:ext cx="180754" cy="1807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381" y="1851875"/>
            <a:ext cx="207963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985" y="4338935"/>
            <a:ext cx="207963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590" y="3808265"/>
            <a:ext cx="207963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984" y="3319168"/>
            <a:ext cx="207963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983" y="2830070"/>
            <a:ext cx="207963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589" y="2353414"/>
            <a:ext cx="207963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206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94412" y="303027"/>
            <a:ext cx="5576779" cy="2844210"/>
          </a:xfrm>
          <a:prstGeom prst="roundRect">
            <a:avLst/>
          </a:prstGeom>
          <a:solidFill>
            <a:schemeClr val="tx2">
              <a:lumMod val="60000"/>
              <a:lumOff val="4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74159" y="288148"/>
            <a:ext cx="5404091" cy="28623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800" dirty="0" smtClean="0">
                <a:latin typeface="Open Sans" charset="0"/>
                <a:ea typeface="Open Sans" charset="0"/>
                <a:cs typeface="Open Sans" charset="0"/>
              </a:rPr>
              <a:t>     </a:t>
            </a:r>
            <a:r>
              <a:rPr lang="ru-RU" sz="1800" dirty="0" err="1" smtClean="0">
                <a:latin typeface="Open Sans" charset="0"/>
                <a:ea typeface="Open Sans" charset="0"/>
                <a:cs typeface="Open Sans" charset="0"/>
              </a:rPr>
              <a:t>Системний</a:t>
            </a:r>
            <a:r>
              <a:rPr lang="ru-RU" sz="1800" dirty="0" smtClean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ru-RU" sz="1800" dirty="0" err="1">
                <a:latin typeface="Open Sans" charset="0"/>
                <a:ea typeface="Open Sans" charset="0"/>
                <a:cs typeface="Open Sans" charset="0"/>
              </a:rPr>
              <a:t>розвиток</a:t>
            </a:r>
            <a:r>
              <a:rPr lang="ru-RU" sz="180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ru-RU" sz="1800" dirty="0" err="1">
                <a:latin typeface="Open Sans" charset="0"/>
                <a:ea typeface="Open Sans" charset="0"/>
                <a:cs typeface="Open Sans" charset="0"/>
              </a:rPr>
              <a:t>зорових</a:t>
            </a:r>
            <a:r>
              <a:rPr lang="ru-RU" sz="180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ru-RU" sz="1800" dirty="0" err="1">
                <a:latin typeface="Open Sans" charset="0"/>
                <a:ea typeface="Open Sans" charset="0"/>
                <a:cs typeface="Open Sans" charset="0"/>
              </a:rPr>
              <a:t>функцій</a:t>
            </a:r>
            <a:r>
              <a:rPr lang="ru-RU" sz="180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ru-RU" sz="1800" dirty="0" err="1">
                <a:latin typeface="Open Sans" charset="0"/>
                <a:ea typeface="Open Sans" charset="0"/>
                <a:cs typeface="Open Sans" charset="0"/>
              </a:rPr>
              <a:t>забезпечує</a:t>
            </a:r>
            <a:r>
              <a:rPr lang="ru-RU" sz="180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ru-RU" sz="1800" dirty="0" err="1">
                <a:latin typeface="Open Sans" charset="0"/>
                <a:ea typeface="Open Sans" charset="0"/>
                <a:cs typeface="Open Sans" charset="0"/>
              </a:rPr>
              <a:t>формування</a:t>
            </a:r>
            <a:r>
              <a:rPr lang="ru-RU" sz="180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ru-RU" sz="1800" dirty="0" err="1">
                <a:latin typeface="Open Sans" charset="0"/>
                <a:ea typeface="Open Sans" charset="0"/>
                <a:cs typeface="Open Sans" charset="0"/>
              </a:rPr>
              <a:t>повноцінних</a:t>
            </a:r>
            <a:r>
              <a:rPr lang="ru-RU" sz="180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ru-RU" sz="1800" dirty="0" err="1">
                <a:latin typeface="Open Sans" charset="0"/>
                <a:ea typeface="Open Sans" charset="0"/>
                <a:cs typeface="Open Sans" charset="0"/>
              </a:rPr>
              <a:t>зорових</a:t>
            </a:r>
            <a:r>
              <a:rPr lang="ru-RU" sz="180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ru-RU" sz="1800" dirty="0" err="1">
                <a:latin typeface="Open Sans" charset="0"/>
                <a:ea typeface="Open Sans" charset="0"/>
                <a:cs typeface="Open Sans" charset="0"/>
              </a:rPr>
              <a:t>образів</a:t>
            </a:r>
            <a:r>
              <a:rPr lang="ru-RU" sz="1800" dirty="0">
                <a:latin typeface="Open Sans" charset="0"/>
                <a:ea typeface="Open Sans" charset="0"/>
                <a:cs typeface="Open Sans" charset="0"/>
              </a:rPr>
              <a:t> і є </a:t>
            </a:r>
            <a:r>
              <a:rPr lang="ru-RU" sz="1800" dirty="0" err="1">
                <a:latin typeface="Open Sans" charset="0"/>
                <a:ea typeface="Open Sans" charset="0"/>
                <a:cs typeface="Open Sans" charset="0"/>
              </a:rPr>
              <a:t>важливою</a:t>
            </a:r>
            <a:r>
              <a:rPr lang="ru-RU" sz="180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ru-RU" sz="1800" dirty="0" err="1">
                <a:latin typeface="Open Sans" charset="0"/>
                <a:ea typeface="Open Sans" charset="0"/>
                <a:cs typeface="Open Sans" charset="0"/>
              </a:rPr>
              <a:t>умовою</a:t>
            </a:r>
            <a:r>
              <a:rPr lang="ru-RU" sz="180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ru-RU" sz="1800" dirty="0" err="1">
                <a:latin typeface="Open Sans" charset="0"/>
                <a:ea typeface="Open Sans" charset="0"/>
                <a:cs typeface="Open Sans" charset="0"/>
              </a:rPr>
              <a:t>збагачення</a:t>
            </a:r>
            <a:r>
              <a:rPr lang="ru-RU" sz="180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ru-RU" sz="1800" dirty="0" err="1">
                <a:latin typeface="Open Sans" charset="0"/>
                <a:ea typeface="Open Sans" charset="0"/>
                <a:cs typeface="Open Sans" charset="0"/>
              </a:rPr>
              <a:t>просторових</a:t>
            </a:r>
            <a:r>
              <a:rPr lang="ru-RU" sz="180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ru-RU" sz="1800" dirty="0" err="1">
                <a:latin typeface="Open Sans" charset="0"/>
                <a:ea typeface="Open Sans" charset="0"/>
                <a:cs typeface="Open Sans" charset="0"/>
              </a:rPr>
              <a:t>уявлень</a:t>
            </a:r>
            <a:r>
              <a:rPr lang="ru-RU" sz="1800" dirty="0">
                <a:latin typeface="Open Sans" charset="0"/>
                <a:ea typeface="Open Sans" charset="0"/>
                <a:cs typeface="Open Sans" charset="0"/>
              </a:rPr>
              <a:t>, </a:t>
            </a:r>
            <a:r>
              <a:rPr lang="ru-RU" sz="1800" dirty="0" err="1">
                <a:latin typeface="Open Sans" charset="0"/>
                <a:ea typeface="Open Sans" charset="0"/>
                <a:cs typeface="Open Sans" charset="0"/>
              </a:rPr>
              <a:t>розвитку</a:t>
            </a:r>
            <a:r>
              <a:rPr lang="ru-RU" sz="180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ru-RU" sz="1800" dirty="0" err="1">
                <a:latin typeface="Open Sans" charset="0"/>
                <a:ea typeface="Nirmala UI" pitchFamily="34" charset="0"/>
                <a:cs typeface="Nirmala UI" pitchFamily="34" charset="0"/>
              </a:rPr>
              <a:t>спостережливості</a:t>
            </a:r>
            <a:r>
              <a:rPr lang="ru-RU" sz="1800" dirty="0">
                <a:latin typeface="Open Sans" charset="0"/>
                <a:ea typeface="Open Sans" charset="0"/>
                <a:cs typeface="Open Sans" charset="0"/>
              </a:rPr>
              <a:t>, </a:t>
            </a:r>
            <a:r>
              <a:rPr lang="ru-RU" sz="1800" dirty="0" err="1">
                <a:latin typeface="Open Sans" charset="0"/>
                <a:ea typeface="Open Sans" charset="0"/>
                <a:cs typeface="Open Sans" charset="0"/>
              </a:rPr>
              <a:t>наочного</a:t>
            </a:r>
            <a:r>
              <a:rPr lang="ru-RU" sz="180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ru-RU" sz="1800" dirty="0" err="1">
                <a:latin typeface="Open Sans" charset="0"/>
                <a:ea typeface="Open Sans" charset="0"/>
                <a:cs typeface="Open Sans" charset="0"/>
              </a:rPr>
              <a:t>мислення</a:t>
            </a:r>
            <a:r>
              <a:rPr lang="ru-RU" sz="1800" dirty="0">
                <a:latin typeface="Open Sans" charset="0"/>
                <a:ea typeface="Open Sans" charset="0"/>
                <a:cs typeface="Open Sans" charset="0"/>
              </a:rPr>
              <a:t>. </a:t>
            </a:r>
            <a:r>
              <a:rPr lang="ru-RU" sz="1800" dirty="0" err="1">
                <a:latin typeface="Open Sans" charset="0"/>
                <a:ea typeface="Open Sans" charset="0"/>
                <a:cs typeface="Open Sans" charset="0"/>
              </a:rPr>
              <a:t>Накопичення</a:t>
            </a:r>
            <a:r>
              <a:rPr lang="ru-RU" sz="180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ru-RU" sz="1800" dirty="0" err="1">
                <a:latin typeface="Open Sans" charset="0"/>
                <a:ea typeface="Open Sans" charset="0"/>
                <a:cs typeface="Open Sans" charset="0"/>
              </a:rPr>
              <a:t>зорового</a:t>
            </a:r>
            <a:r>
              <a:rPr lang="ru-RU" sz="180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ru-RU" sz="1800" dirty="0" err="1">
                <a:latin typeface="Open Sans" charset="0"/>
                <a:ea typeface="Open Sans" charset="0"/>
                <a:cs typeface="Open Sans" charset="0"/>
              </a:rPr>
              <a:t>досвіду</a:t>
            </a:r>
            <a:r>
              <a:rPr lang="ru-RU" sz="1800" dirty="0">
                <a:latin typeface="Open Sans" charset="0"/>
                <a:ea typeface="Open Sans" charset="0"/>
                <a:cs typeface="Open Sans" charset="0"/>
              </a:rPr>
              <a:t>, в свою </a:t>
            </a:r>
            <a:r>
              <a:rPr lang="ru-RU" sz="1800" dirty="0" err="1">
                <a:latin typeface="Open Sans" charset="0"/>
                <a:ea typeface="Open Sans" charset="0"/>
                <a:cs typeface="Open Sans" charset="0"/>
              </a:rPr>
              <a:t>чергу</a:t>
            </a:r>
            <a:r>
              <a:rPr lang="ru-RU" sz="1800" dirty="0">
                <a:latin typeface="Open Sans" charset="0"/>
                <a:ea typeface="Open Sans" charset="0"/>
                <a:cs typeface="Open Sans" charset="0"/>
              </a:rPr>
              <a:t>, </a:t>
            </a:r>
            <a:r>
              <a:rPr lang="ru-RU" sz="1800" dirty="0" err="1">
                <a:latin typeface="Open Sans" charset="0"/>
                <a:ea typeface="Open Sans" charset="0"/>
                <a:cs typeface="Open Sans" charset="0"/>
              </a:rPr>
              <a:t>призводить</a:t>
            </a:r>
            <a:r>
              <a:rPr lang="ru-RU" sz="1800" dirty="0">
                <a:latin typeface="Open Sans" charset="0"/>
                <a:ea typeface="Open Sans" charset="0"/>
                <a:cs typeface="Open Sans" charset="0"/>
              </a:rPr>
              <a:t> до </a:t>
            </a:r>
            <a:r>
              <a:rPr lang="ru-RU" sz="1800" dirty="0" err="1">
                <a:latin typeface="Open Sans" charset="0"/>
                <a:ea typeface="Open Sans" charset="0"/>
                <a:cs typeface="Open Sans" charset="0"/>
              </a:rPr>
              <a:t>удосконалення</a:t>
            </a:r>
            <a:r>
              <a:rPr lang="ru-RU" sz="180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ru-RU" sz="1800" dirty="0" err="1">
                <a:latin typeface="Open Sans" charset="0"/>
                <a:ea typeface="Open Sans" charset="0"/>
                <a:cs typeface="Open Sans" charset="0"/>
              </a:rPr>
              <a:t>прийомів</a:t>
            </a:r>
            <a:r>
              <a:rPr lang="ru-RU" sz="180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ru-RU" sz="1800" dirty="0" err="1">
                <a:latin typeface="Open Sans" charset="0"/>
                <a:ea typeface="Open Sans" charset="0"/>
                <a:cs typeface="Open Sans" charset="0"/>
              </a:rPr>
              <a:t>сприймання</a:t>
            </a:r>
            <a:r>
              <a:rPr lang="ru-RU" sz="180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ru-RU" sz="1800" dirty="0" err="1">
                <a:latin typeface="Open Sans" charset="0"/>
                <a:ea typeface="Open Sans" charset="0"/>
                <a:cs typeface="Open Sans" charset="0"/>
              </a:rPr>
              <a:t>оточуючої</a:t>
            </a:r>
            <a:r>
              <a:rPr lang="ru-RU" sz="180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ru-RU" sz="1800" dirty="0" err="1">
                <a:latin typeface="Open Sans" charset="0"/>
                <a:ea typeface="Open Sans" charset="0"/>
                <a:cs typeface="Open Sans" charset="0"/>
              </a:rPr>
              <a:t>дійсності</a:t>
            </a:r>
            <a:r>
              <a:rPr lang="ru-RU" sz="1800" dirty="0">
                <a:latin typeface="Open Sans" charset="0"/>
                <a:ea typeface="Open Sans" charset="0"/>
                <a:cs typeface="Open Sans" charset="0"/>
              </a:rPr>
              <a:t> і є </a:t>
            </a:r>
            <a:r>
              <a:rPr lang="ru-RU" sz="1800" dirty="0" err="1">
                <a:latin typeface="Open Sans" charset="0"/>
                <a:ea typeface="Open Sans" charset="0"/>
                <a:cs typeface="Open Sans" charset="0"/>
              </a:rPr>
              <a:t>важливою</a:t>
            </a:r>
            <a:r>
              <a:rPr lang="ru-RU" sz="180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ru-RU" sz="1800" dirty="0" err="1">
                <a:latin typeface="Open Sans" charset="0"/>
                <a:ea typeface="Open Sans" charset="0"/>
                <a:cs typeface="Open Sans" charset="0"/>
              </a:rPr>
              <a:t>умовою</a:t>
            </a:r>
            <a:r>
              <a:rPr lang="ru-RU" sz="180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ru-RU" sz="1800" dirty="0" err="1">
                <a:latin typeface="Open Sans" charset="0"/>
                <a:ea typeface="Open Sans" charset="0"/>
                <a:cs typeface="Open Sans" charset="0"/>
              </a:rPr>
              <a:t>засвоєння</a:t>
            </a:r>
            <a:r>
              <a:rPr lang="ru-RU" sz="180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ru-RU" sz="1800" dirty="0" err="1">
                <a:latin typeface="Open Sans" charset="0"/>
                <a:ea typeface="Open Sans" charset="0"/>
                <a:cs typeface="Open Sans" charset="0"/>
              </a:rPr>
              <a:t>знань</a:t>
            </a:r>
            <a:r>
              <a:rPr lang="ru-RU" sz="180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ru-RU" sz="1800" dirty="0" err="1">
                <a:latin typeface="Open Sans" charset="0"/>
                <a:ea typeface="Open Sans" charset="0"/>
                <a:cs typeface="Open Sans" charset="0"/>
              </a:rPr>
              <a:t>учнями</a:t>
            </a:r>
            <a:r>
              <a:rPr lang="ru-RU" sz="1800" dirty="0">
                <a:latin typeface="Open Sans" charset="0"/>
                <a:ea typeface="Open Sans" charset="0"/>
                <a:cs typeface="Open Sans" charset="0"/>
              </a:rPr>
              <a:t> з </a:t>
            </a:r>
            <a:r>
              <a:rPr lang="ru-RU" sz="1800" dirty="0" err="1">
                <a:latin typeface="Open Sans" charset="0"/>
                <a:ea typeface="Open Sans" charset="0"/>
                <a:cs typeface="Open Sans" charset="0"/>
              </a:rPr>
              <a:t>порушеннями</a:t>
            </a:r>
            <a:r>
              <a:rPr lang="ru-RU" sz="180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ru-RU" sz="1800" dirty="0" err="1">
                <a:latin typeface="Open Sans" charset="0"/>
                <a:ea typeface="Open Sans" charset="0"/>
                <a:cs typeface="Open Sans" charset="0"/>
              </a:rPr>
              <a:t>зору</a:t>
            </a:r>
            <a:r>
              <a:rPr lang="ru-RU" sz="1800" dirty="0">
                <a:latin typeface="Open Sans" charset="0"/>
                <a:ea typeface="Open Sans" charset="0"/>
                <a:cs typeface="Open Sans" charset="0"/>
              </a:rPr>
              <a:t>.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48856" y="95693"/>
            <a:ext cx="0" cy="4954772"/>
          </a:xfrm>
          <a:prstGeom prst="line">
            <a:avLst/>
          </a:prstGeom>
          <a:ln w="12700">
            <a:solidFill>
              <a:schemeClr val="bg1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8793126" y="170121"/>
            <a:ext cx="42530" cy="4880344"/>
          </a:xfrm>
          <a:prstGeom prst="line">
            <a:avLst/>
          </a:prstGeom>
          <a:ln w="12700">
            <a:solidFill>
              <a:schemeClr val="bg1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70"/>
          <a:stretch/>
        </p:blipFill>
        <p:spPr bwMode="auto">
          <a:xfrm>
            <a:off x="4614013" y="3274004"/>
            <a:ext cx="3849504" cy="1776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40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02015" y="387236"/>
            <a:ext cx="6453965" cy="1084521"/>
          </a:xfrm>
          <a:prstGeom prst="roundRect">
            <a:avLst/>
          </a:prstGeom>
          <a:solidFill>
            <a:schemeClr val="bg2">
              <a:lumMod val="60000"/>
              <a:lumOff val="4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31" y="4839623"/>
            <a:ext cx="596900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8983" y="4839623"/>
            <a:ext cx="596900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2016" y="467832"/>
            <a:ext cx="66347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err="1">
                <a:latin typeface="Open Sans" charset="0"/>
                <a:ea typeface="Open Sans" charset="0"/>
                <a:cs typeface="Open Sans" charset="0"/>
              </a:rPr>
              <a:t>Компенсація</a:t>
            </a:r>
            <a:r>
              <a:rPr lang="ru-RU" sz="1800" b="1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ru-RU" sz="1800" b="1" dirty="0" err="1">
                <a:latin typeface="Open Sans" charset="0"/>
                <a:ea typeface="Open Sans" charset="0"/>
                <a:cs typeface="Open Sans" charset="0"/>
              </a:rPr>
              <a:t>порушених</a:t>
            </a:r>
            <a:r>
              <a:rPr lang="ru-RU" sz="1800" b="1" dirty="0">
                <a:latin typeface="Open Sans" charset="0"/>
                <a:ea typeface="Open Sans" charset="0"/>
                <a:cs typeface="Open Sans" charset="0"/>
              </a:rPr>
              <a:t> і </a:t>
            </a:r>
            <a:r>
              <a:rPr lang="ru-RU" sz="1800" b="1" dirty="0" err="1">
                <a:latin typeface="Open Sans" charset="0"/>
                <a:ea typeface="Open Sans" charset="0"/>
                <a:cs typeface="Open Sans" charset="0"/>
              </a:rPr>
              <a:t>поновлення</a:t>
            </a:r>
            <a:r>
              <a:rPr lang="ru-RU" sz="1800" b="1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ru-RU" sz="1800" b="1" dirty="0" err="1">
                <a:latin typeface="Open Sans" charset="0"/>
                <a:ea typeface="Open Sans" charset="0"/>
                <a:cs typeface="Open Sans" charset="0"/>
              </a:rPr>
              <a:t>недорозвинених</a:t>
            </a:r>
            <a:r>
              <a:rPr lang="ru-RU" sz="1800" b="1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ru-RU" sz="1800" b="1" dirty="0" err="1">
                <a:latin typeface="Open Sans" charset="0"/>
                <a:ea typeface="Open Sans" charset="0"/>
                <a:cs typeface="Open Sans" charset="0"/>
              </a:rPr>
              <a:t>функцій</a:t>
            </a:r>
            <a:r>
              <a:rPr lang="ru-RU" sz="1800" b="1" dirty="0">
                <a:latin typeface="Open Sans" charset="0"/>
                <a:ea typeface="Open Sans" charset="0"/>
                <a:cs typeface="Open Sans" charset="0"/>
              </a:rPr>
              <a:t> у </a:t>
            </a:r>
            <a:r>
              <a:rPr lang="ru-RU" sz="1800" b="1" dirty="0" err="1">
                <a:latin typeface="Open Sans" charset="0"/>
                <a:ea typeface="Open Sans" charset="0"/>
                <a:cs typeface="Open Sans" charset="0"/>
              </a:rPr>
              <a:t>різних</a:t>
            </a:r>
            <a:r>
              <a:rPr lang="ru-RU" sz="1800" b="1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ru-RU" sz="1800" b="1" dirty="0" err="1">
                <a:latin typeface="Open Sans" charset="0"/>
                <a:ea typeface="Open Sans" charset="0"/>
                <a:cs typeface="Open Sans" charset="0"/>
              </a:rPr>
              <a:t>дітей</a:t>
            </a:r>
            <a:r>
              <a:rPr lang="ru-RU" sz="1800" b="1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ru-RU" sz="1800" b="1" dirty="0" err="1">
                <a:latin typeface="Open Sans" charset="0"/>
                <a:ea typeface="Open Sans" charset="0"/>
                <a:cs typeface="Open Sans" charset="0"/>
              </a:rPr>
              <a:t>протікає</a:t>
            </a:r>
            <a:r>
              <a:rPr lang="ru-RU" sz="1800" b="1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ru-RU" sz="1800" b="1" dirty="0" err="1">
                <a:latin typeface="Open Sans" charset="0"/>
                <a:ea typeface="Open Sans" charset="0"/>
                <a:cs typeface="Open Sans" charset="0"/>
              </a:rPr>
              <a:t>неоднаково</a:t>
            </a:r>
            <a:r>
              <a:rPr lang="ru-RU" sz="1800" b="1" dirty="0">
                <a:latin typeface="Open Sans" charset="0"/>
                <a:ea typeface="Open Sans" charset="0"/>
                <a:cs typeface="Open Sans" charset="0"/>
              </a:rPr>
              <a:t>. </a:t>
            </a:r>
            <a:r>
              <a:rPr lang="ru-RU" sz="1800" b="1" dirty="0" err="1">
                <a:latin typeface="Open Sans" charset="0"/>
                <a:ea typeface="Open Sans" charset="0"/>
                <a:cs typeface="Open Sans" charset="0"/>
              </a:rPr>
              <a:t>Це</a:t>
            </a:r>
            <a:r>
              <a:rPr lang="ru-RU" sz="1800" b="1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ru-RU" sz="1800" b="1" dirty="0" err="1">
                <a:latin typeface="Open Sans" charset="0"/>
                <a:ea typeface="Open Sans" charset="0"/>
                <a:cs typeface="Open Sans" charset="0"/>
              </a:rPr>
              <a:t>залежить</a:t>
            </a:r>
            <a:r>
              <a:rPr lang="ru-RU" sz="1800" b="1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ru-RU" sz="1800" b="1" dirty="0" err="1">
                <a:latin typeface="Open Sans" charset="0"/>
                <a:ea typeface="Open Sans" charset="0"/>
                <a:cs typeface="Open Sans" charset="0"/>
              </a:rPr>
              <a:t>від</a:t>
            </a:r>
            <a:r>
              <a:rPr lang="ru-RU" sz="1800" b="1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ru-RU" sz="1800" b="1" dirty="0" err="1">
                <a:latin typeface="Open Sans" charset="0"/>
                <a:ea typeface="Open Sans" charset="0"/>
                <a:cs typeface="Open Sans" charset="0"/>
              </a:rPr>
              <a:t>багатьох</a:t>
            </a:r>
            <a:r>
              <a:rPr lang="ru-RU" sz="1800" b="1" dirty="0">
                <a:latin typeface="Open Sans" charset="0"/>
                <a:ea typeface="Open Sans" charset="0"/>
                <a:cs typeface="Open Sans" charset="0"/>
              </a:rPr>
              <a:t> умов: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2016" y="1780041"/>
            <a:ext cx="583727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sz="1600" dirty="0" err="1">
                <a:latin typeface="Open Sans" charset="0"/>
                <a:ea typeface="Open Sans" charset="0"/>
                <a:cs typeface="Open Sans" charset="0"/>
              </a:rPr>
              <a:t>від</a:t>
            </a:r>
            <a:r>
              <a:rPr lang="ru-RU" sz="160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ru-RU" sz="1600" dirty="0" err="1">
                <a:latin typeface="Open Sans" charset="0"/>
                <a:ea typeface="Open Sans" charset="0"/>
                <a:cs typeface="Open Sans" charset="0"/>
              </a:rPr>
              <a:t>структури</a:t>
            </a:r>
            <a:r>
              <a:rPr lang="ru-RU" sz="1600" dirty="0">
                <a:latin typeface="Open Sans" charset="0"/>
                <a:ea typeface="Open Sans" charset="0"/>
                <a:cs typeface="Open Sans" charset="0"/>
              </a:rPr>
              <a:t> і </a:t>
            </a:r>
            <a:r>
              <a:rPr lang="ru-RU" sz="1600" dirty="0" err="1">
                <a:latin typeface="Open Sans" charset="0"/>
                <a:ea typeface="Open Sans" charset="0"/>
                <a:cs typeface="Open Sans" charset="0"/>
              </a:rPr>
              <a:t>складності</a:t>
            </a:r>
            <a:r>
              <a:rPr lang="ru-RU" sz="160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ru-RU" sz="1600" dirty="0" err="1">
                <a:latin typeface="Open Sans" charset="0"/>
                <a:ea typeface="Open Sans" charset="0"/>
                <a:cs typeface="Open Sans" charset="0"/>
              </a:rPr>
              <a:t>порушених</a:t>
            </a:r>
            <a:r>
              <a:rPr lang="ru-RU" sz="160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ru-RU" sz="1600" dirty="0" err="1" smtClean="0">
                <a:latin typeface="Open Sans" charset="0"/>
                <a:ea typeface="Open Sans" charset="0"/>
                <a:cs typeface="Open Sans" charset="0"/>
              </a:rPr>
              <a:t>функцій</a:t>
            </a:r>
            <a:r>
              <a:rPr lang="ru-RU" sz="1600" dirty="0">
                <a:latin typeface="Open Sans" charset="0"/>
                <a:ea typeface="Open Sans" charset="0"/>
                <a:cs typeface="Open Sans" charset="0"/>
              </a:rPr>
              <a:t>;</a:t>
            </a:r>
          </a:p>
          <a:p>
            <a:pPr marL="285750" indent="-285750">
              <a:buFont typeface="Wingdings" pitchFamily="2" charset="2"/>
              <a:buChar char="q"/>
            </a:pPr>
            <a:endParaRPr lang="ru-RU" sz="1600" dirty="0" smtClean="0">
              <a:latin typeface="Open Sans" charset="0"/>
              <a:ea typeface="Open Sans" charset="0"/>
              <a:cs typeface="Open Sans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sz="1600" dirty="0" err="1" smtClean="0">
                <a:latin typeface="Open Sans" charset="0"/>
                <a:ea typeface="Open Sans" charset="0"/>
                <a:cs typeface="Open Sans" charset="0"/>
              </a:rPr>
              <a:t>від</a:t>
            </a:r>
            <a:r>
              <a:rPr lang="ru-RU" sz="1600" dirty="0" smtClean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ru-RU" sz="1600" dirty="0" err="1">
                <a:latin typeface="Open Sans" charset="0"/>
                <a:ea typeface="Open Sans" charset="0"/>
                <a:cs typeface="Open Sans" charset="0"/>
              </a:rPr>
              <a:t>клінічних</a:t>
            </a:r>
            <a:r>
              <a:rPr lang="ru-RU" sz="1600" dirty="0">
                <a:latin typeface="Open Sans" charset="0"/>
                <a:ea typeface="Open Sans" charset="0"/>
                <a:cs typeface="Open Sans" charset="0"/>
              </a:rPr>
              <a:t> форм </a:t>
            </a:r>
            <a:r>
              <a:rPr lang="ru-RU" sz="1600" dirty="0" err="1">
                <a:latin typeface="Open Sans" charset="0"/>
                <a:ea typeface="Open Sans" charset="0"/>
                <a:cs typeface="Open Sans" charset="0"/>
              </a:rPr>
              <a:t>порушення</a:t>
            </a:r>
            <a:r>
              <a:rPr lang="ru-RU" sz="160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ru-RU" sz="1600" dirty="0" err="1">
                <a:latin typeface="Open Sans" charset="0"/>
                <a:ea typeface="Open Sans" charset="0"/>
                <a:cs typeface="Open Sans" charset="0"/>
              </a:rPr>
              <a:t>зору</a:t>
            </a:r>
            <a:r>
              <a:rPr lang="ru-RU" sz="1600" dirty="0">
                <a:latin typeface="Open Sans" charset="0"/>
                <a:ea typeface="Open Sans" charset="0"/>
                <a:cs typeface="Open Sans" charset="0"/>
              </a:rPr>
              <a:t>, а </a:t>
            </a:r>
            <a:r>
              <a:rPr lang="ru-RU" sz="1600" dirty="0" err="1">
                <a:latin typeface="Open Sans" charset="0"/>
                <a:ea typeface="Open Sans" charset="0"/>
                <a:cs typeface="Open Sans" charset="0"/>
              </a:rPr>
              <a:t>також</a:t>
            </a:r>
            <a:r>
              <a:rPr lang="ru-RU" sz="160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ru-RU" sz="1600" dirty="0" err="1">
                <a:latin typeface="Open Sans" charset="0"/>
                <a:ea typeface="Open Sans" charset="0"/>
                <a:cs typeface="Open Sans" charset="0"/>
              </a:rPr>
              <a:t>від</a:t>
            </a:r>
            <a:r>
              <a:rPr lang="ru-RU" sz="160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ru-RU" sz="1600" dirty="0" err="1">
                <a:latin typeface="Open Sans" charset="0"/>
                <a:ea typeface="Open Sans" charset="0"/>
                <a:cs typeface="Open Sans" charset="0"/>
              </a:rPr>
              <a:t>засобів</a:t>
            </a:r>
            <a:r>
              <a:rPr lang="ru-RU" sz="160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ru-RU" sz="1600" dirty="0" err="1">
                <a:latin typeface="Open Sans" charset="0"/>
                <a:ea typeface="Open Sans" charset="0"/>
                <a:cs typeface="Open Sans" charset="0"/>
              </a:rPr>
              <a:t>корекції</a:t>
            </a:r>
            <a:r>
              <a:rPr lang="ru-RU" sz="160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ru-RU" sz="1600" dirty="0" err="1">
                <a:latin typeface="Open Sans" charset="0"/>
                <a:ea typeface="Open Sans" charset="0"/>
                <a:cs typeface="Open Sans" charset="0"/>
              </a:rPr>
              <a:t>зору</a:t>
            </a:r>
            <a:r>
              <a:rPr lang="ru-RU" sz="1600" dirty="0">
                <a:latin typeface="Open Sans" charset="0"/>
                <a:ea typeface="Open Sans" charset="0"/>
                <a:cs typeface="Open Sans" charset="0"/>
              </a:rPr>
              <a:t>, </a:t>
            </a:r>
            <a:r>
              <a:rPr lang="ru-RU" sz="1600" dirty="0" err="1">
                <a:latin typeface="Open Sans" charset="0"/>
                <a:ea typeface="Open Sans" charset="0"/>
                <a:cs typeface="Open Sans" charset="0"/>
              </a:rPr>
              <a:t>які</a:t>
            </a:r>
            <a:r>
              <a:rPr lang="ru-RU" sz="160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ru-RU" sz="1600" dirty="0" err="1">
                <a:latin typeface="Open Sans" charset="0"/>
                <a:ea typeface="Open Sans" charset="0"/>
                <a:cs typeface="Open Sans" charset="0"/>
              </a:rPr>
              <a:t>використовуються</a:t>
            </a:r>
            <a:r>
              <a:rPr lang="ru-RU" sz="1600" dirty="0">
                <a:latin typeface="Open Sans" charset="0"/>
                <a:ea typeface="Open Sans" charset="0"/>
                <a:cs typeface="Open Sans" charset="0"/>
              </a:rPr>
              <a:t>; </a:t>
            </a:r>
          </a:p>
          <a:p>
            <a:pPr marL="285750" indent="-285750">
              <a:buFont typeface="Wingdings" pitchFamily="2" charset="2"/>
              <a:buChar char="q"/>
            </a:pPr>
            <a:endParaRPr lang="ru-RU" sz="1600" dirty="0" smtClean="0">
              <a:latin typeface="Open Sans" charset="0"/>
              <a:ea typeface="Open Sans" charset="0"/>
              <a:cs typeface="Open Sans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sz="1600" dirty="0" err="1" smtClean="0">
                <a:latin typeface="Open Sans" charset="0"/>
                <a:ea typeface="Open Sans" charset="0"/>
                <a:cs typeface="Open Sans" charset="0"/>
              </a:rPr>
              <a:t>від</a:t>
            </a:r>
            <a:r>
              <a:rPr lang="ru-RU" sz="1600" dirty="0" smtClean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ru-RU" sz="1600" dirty="0" err="1">
                <a:latin typeface="Open Sans" charset="0"/>
                <a:ea typeface="Open Sans" charset="0"/>
                <a:cs typeface="Open Sans" charset="0"/>
              </a:rPr>
              <a:t>віку</a:t>
            </a:r>
            <a:r>
              <a:rPr lang="ru-RU" sz="1600" dirty="0">
                <a:latin typeface="Open Sans" charset="0"/>
                <a:ea typeface="Open Sans" charset="0"/>
                <a:cs typeface="Open Sans" charset="0"/>
              </a:rPr>
              <a:t>, в </a:t>
            </a:r>
            <a:r>
              <a:rPr lang="ru-RU" sz="1600" dirty="0" err="1">
                <a:latin typeface="Open Sans" charset="0"/>
                <a:ea typeface="Open Sans" charset="0"/>
                <a:cs typeface="Open Sans" charset="0"/>
              </a:rPr>
              <a:t>якому</a:t>
            </a:r>
            <a:r>
              <a:rPr lang="ru-RU" sz="160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ru-RU" sz="1600" dirty="0" err="1">
                <a:latin typeface="Open Sans" charset="0"/>
                <a:ea typeface="Open Sans" charset="0"/>
                <a:cs typeface="Open Sans" charset="0"/>
              </a:rPr>
              <a:t>виникло</a:t>
            </a:r>
            <a:r>
              <a:rPr lang="ru-RU" sz="160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ru-RU" sz="1600" dirty="0" err="1">
                <a:latin typeface="Open Sans" charset="0"/>
                <a:ea typeface="Open Sans" charset="0"/>
                <a:cs typeface="Open Sans" charset="0"/>
              </a:rPr>
              <a:t>ушкодження</a:t>
            </a:r>
            <a:r>
              <a:rPr lang="ru-RU" sz="1600" dirty="0">
                <a:latin typeface="Open Sans" charset="0"/>
                <a:ea typeface="Open Sans" charset="0"/>
                <a:cs typeface="Open Sans" charset="0"/>
              </a:rPr>
              <a:t>, та </a:t>
            </a:r>
            <a:r>
              <a:rPr lang="ru-RU" sz="1600" dirty="0" err="1">
                <a:latin typeface="Open Sans" charset="0"/>
                <a:ea typeface="Open Sans" charset="0"/>
                <a:cs typeface="Open Sans" charset="0"/>
              </a:rPr>
              <a:t>рівня</a:t>
            </a:r>
            <a:r>
              <a:rPr lang="ru-RU" sz="160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ru-RU" sz="1600" dirty="0" err="1">
                <a:latin typeface="Open Sans" charset="0"/>
                <a:ea typeface="Open Sans" charset="0"/>
                <a:cs typeface="Open Sans" charset="0"/>
              </a:rPr>
              <a:t>фізичного</a:t>
            </a:r>
            <a:r>
              <a:rPr lang="ru-RU" sz="1600" dirty="0">
                <a:latin typeface="Open Sans" charset="0"/>
                <a:ea typeface="Open Sans" charset="0"/>
                <a:cs typeface="Open Sans" charset="0"/>
              </a:rPr>
              <a:t> та </a:t>
            </a:r>
            <a:r>
              <a:rPr lang="ru-RU" sz="1600" dirty="0" err="1">
                <a:latin typeface="Open Sans" charset="0"/>
                <a:ea typeface="Open Sans" charset="0"/>
                <a:cs typeface="Open Sans" charset="0"/>
              </a:rPr>
              <a:t>психічного</a:t>
            </a:r>
            <a:r>
              <a:rPr lang="ru-RU" sz="160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ru-RU" sz="1600" dirty="0" err="1">
                <a:latin typeface="Open Sans" charset="0"/>
                <a:ea typeface="Open Sans" charset="0"/>
                <a:cs typeface="Open Sans" charset="0"/>
              </a:rPr>
              <a:t>розвитку</a:t>
            </a:r>
            <a:r>
              <a:rPr lang="ru-RU" sz="160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ru-RU" sz="1600" dirty="0" err="1" smtClean="0">
                <a:latin typeface="Open Sans" charset="0"/>
                <a:ea typeface="Open Sans" charset="0"/>
                <a:cs typeface="Open Sans" charset="0"/>
              </a:rPr>
              <a:t>особистості</a:t>
            </a:r>
            <a:r>
              <a:rPr lang="ru-RU" sz="1600" dirty="0" smtClean="0">
                <a:latin typeface="Open Sans" charset="0"/>
                <a:ea typeface="Open Sans" charset="0"/>
                <a:cs typeface="Open Sans" charset="0"/>
              </a:rPr>
              <a:t>;</a:t>
            </a:r>
            <a:endParaRPr lang="ru-RU" sz="1600" dirty="0">
              <a:latin typeface="Open Sans" charset="0"/>
              <a:ea typeface="Open Sans" charset="0"/>
              <a:cs typeface="Open Sans" charset="0"/>
            </a:endParaRPr>
          </a:p>
          <a:p>
            <a:pPr marL="285750" indent="-285750">
              <a:buFont typeface="Wingdings" pitchFamily="2" charset="2"/>
              <a:buChar char="q"/>
            </a:pPr>
            <a:endParaRPr lang="ru-RU" sz="1600" dirty="0" smtClean="0">
              <a:latin typeface="Open Sans" charset="0"/>
              <a:ea typeface="Open Sans" charset="0"/>
              <a:cs typeface="Open Sans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sz="1600" dirty="0" err="1" smtClean="0">
                <a:latin typeface="Open Sans" charset="0"/>
                <a:ea typeface="Open Sans" charset="0"/>
                <a:cs typeface="Open Sans" charset="0"/>
              </a:rPr>
              <a:t>від</a:t>
            </a:r>
            <a:r>
              <a:rPr lang="ru-RU" sz="1600" dirty="0" smtClean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ru-RU" sz="1600" dirty="0" err="1">
                <a:latin typeface="Open Sans" charset="0"/>
                <a:ea typeface="Open Sans" charset="0"/>
                <a:cs typeface="Open Sans" charset="0"/>
              </a:rPr>
              <a:t>терміну</a:t>
            </a:r>
            <a:r>
              <a:rPr lang="ru-RU" sz="1600" dirty="0">
                <a:latin typeface="Open Sans" charset="0"/>
                <a:ea typeface="Open Sans" charset="0"/>
                <a:cs typeface="Open Sans" charset="0"/>
              </a:rPr>
              <a:t>, </a:t>
            </a:r>
            <a:r>
              <a:rPr lang="ru-RU" sz="1600" dirty="0" err="1">
                <a:latin typeface="Open Sans" charset="0"/>
                <a:ea typeface="Open Sans" charset="0"/>
                <a:cs typeface="Open Sans" charset="0"/>
              </a:rPr>
              <a:t>що</a:t>
            </a:r>
            <a:r>
              <a:rPr lang="ru-RU" sz="160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ru-RU" sz="1600" dirty="0" err="1">
                <a:latin typeface="Open Sans" charset="0"/>
                <a:ea typeface="Open Sans" charset="0"/>
                <a:cs typeface="Open Sans" charset="0"/>
              </a:rPr>
              <a:t>пройшов</a:t>
            </a:r>
            <a:r>
              <a:rPr lang="ru-RU" sz="160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ru-RU" sz="1600" dirty="0" err="1">
                <a:latin typeface="Open Sans" charset="0"/>
                <a:ea typeface="Open Sans" charset="0"/>
                <a:cs typeface="Open Sans" charset="0"/>
              </a:rPr>
              <a:t>від</a:t>
            </a:r>
            <a:r>
              <a:rPr lang="ru-RU" sz="160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ru-RU" sz="1600" dirty="0" err="1">
                <a:latin typeface="Open Sans" charset="0"/>
                <a:ea typeface="Open Sans" charset="0"/>
                <a:cs typeface="Open Sans" charset="0"/>
              </a:rPr>
              <a:t>порушення</a:t>
            </a:r>
            <a:r>
              <a:rPr lang="ru-RU" sz="160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ru-RU" sz="1600" dirty="0" err="1" smtClean="0">
                <a:latin typeface="Open Sans" charset="0"/>
                <a:ea typeface="Open Sans" charset="0"/>
                <a:cs typeface="Open Sans" charset="0"/>
              </a:rPr>
              <a:t>зору</a:t>
            </a:r>
            <a:r>
              <a:rPr lang="ru-RU" sz="1600" dirty="0" smtClean="0">
                <a:latin typeface="Open Sans" charset="0"/>
                <a:ea typeface="Open Sans" charset="0"/>
                <a:cs typeface="Open Sans" charset="0"/>
              </a:rPr>
              <a:t>, </a:t>
            </a:r>
            <a:r>
              <a:rPr lang="ru-RU" sz="1600" dirty="0" err="1" smtClean="0">
                <a:latin typeface="Open Sans" charset="0"/>
                <a:ea typeface="Open Sans" charset="0"/>
                <a:cs typeface="Open Sans" charset="0"/>
              </a:rPr>
              <a:t>наявності</a:t>
            </a:r>
            <a:r>
              <a:rPr lang="ru-RU" sz="1600" dirty="0" smtClean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ru-RU" sz="1600" dirty="0" err="1">
                <a:latin typeface="Open Sans" charset="0"/>
                <a:ea typeface="Open Sans" charset="0"/>
                <a:cs typeface="Open Sans" charset="0"/>
              </a:rPr>
              <a:t>додаткових</a:t>
            </a:r>
            <a:r>
              <a:rPr lang="ru-RU" sz="160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ru-RU" sz="1600" dirty="0" err="1">
                <a:latin typeface="Open Sans" charset="0"/>
                <a:ea typeface="Open Sans" charset="0"/>
                <a:cs typeface="Open Sans" charset="0"/>
              </a:rPr>
              <a:t>порушень</a:t>
            </a:r>
            <a:r>
              <a:rPr lang="ru-RU" sz="160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ru-RU" sz="1600" dirty="0" err="1" smtClean="0">
                <a:latin typeface="Open Sans" charset="0"/>
                <a:ea typeface="Open Sans" charset="0"/>
                <a:cs typeface="Open Sans" charset="0"/>
              </a:rPr>
              <a:t>розвитку</a:t>
            </a:r>
            <a:r>
              <a:rPr lang="ru-RU" sz="1600" dirty="0" smtClean="0">
                <a:latin typeface="Open Sans" charset="0"/>
                <a:ea typeface="Open Sans" charset="0"/>
                <a:cs typeface="Open Sans" charset="0"/>
              </a:rPr>
              <a:t>, режиму </a:t>
            </a:r>
            <a:r>
              <a:rPr lang="ru-RU" sz="1600" dirty="0" err="1">
                <a:latin typeface="Open Sans" charset="0"/>
                <a:ea typeface="Open Sans" charset="0"/>
                <a:cs typeface="Open Sans" charset="0"/>
              </a:rPr>
              <a:t>зорового</a:t>
            </a:r>
            <a:r>
              <a:rPr lang="ru-RU" sz="160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ru-RU" sz="1600" dirty="0" err="1">
                <a:latin typeface="Open Sans" charset="0"/>
                <a:ea typeface="Open Sans" charset="0"/>
                <a:cs typeface="Open Sans" charset="0"/>
              </a:rPr>
              <a:t>навантаження</a:t>
            </a:r>
            <a:r>
              <a:rPr lang="ru-RU" sz="1600" dirty="0">
                <a:latin typeface="Open Sans" charset="0"/>
                <a:ea typeface="Open Sans" charset="0"/>
                <a:cs typeface="Open Sans" charset="0"/>
              </a:rPr>
              <a:t> та </a:t>
            </a:r>
            <a:r>
              <a:rPr lang="ru-RU" sz="1600" dirty="0" err="1" smtClean="0">
                <a:latin typeface="Open Sans" charset="0"/>
                <a:ea typeface="Open Sans" charset="0"/>
                <a:cs typeface="Open Sans" charset="0"/>
              </a:rPr>
              <a:t>ін</a:t>
            </a:r>
            <a:r>
              <a:rPr lang="ru-RU" sz="1600" dirty="0" smtClean="0">
                <a:latin typeface="Open Sans" charset="0"/>
                <a:ea typeface="Open Sans" charset="0"/>
                <a:cs typeface="Open Sans" charset="0"/>
              </a:rPr>
              <a:t>;</a:t>
            </a:r>
            <a:endParaRPr lang="ru-RU" sz="1600" dirty="0">
              <a:latin typeface="Open Sans" charset="0"/>
              <a:ea typeface="Open Sans" charset="0"/>
              <a:cs typeface="Ope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41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911389" y="3979680"/>
            <a:ext cx="7456436" cy="819406"/>
          </a:xfrm>
          <a:prstGeom prst="roundRect">
            <a:avLst/>
          </a:prstGeom>
          <a:solidFill>
            <a:schemeClr val="tx2">
              <a:lumMod val="60000"/>
              <a:lumOff val="4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37142" y="2158594"/>
            <a:ext cx="7356992" cy="605524"/>
          </a:xfrm>
          <a:prstGeom prst="roundRect">
            <a:avLst/>
          </a:prstGeom>
          <a:solidFill>
            <a:schemeClr val="tx2">
              <a:lumMod val="60000"/>
              <a:lumOff val="4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26508" y="2963532"/>
            <a:ext cx="7411634" cy="878198"/>
          </a:xfrm>
          <a:prstGeom prst="roundRect">
            <a:avLst/>
          </a:prstGeom>
          <a:solidFill>
            <a:schemeClr val="tx2">
              <a:lumMod val="60000"/>
              <a:lumOff val="4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26509" y="1139555"/>
            <a:ext cx="7377518" cy="867696"/>
          </a:xfrm>
          <a:prstGeom prst="roundRect">
            <a:avLst/>
          </a:prstGeom>
          <a:solidFill>
            <a:schemeClr val="tx2">
              <a:lumMod val="60000"/>
              <a:lumOff val="4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432096" y="202018"/>
            <a:ext cx="6407700" cy="786809"/>
          </a:xfrm>
        </p:spPr>
        <p:txBody>
          <a:bodyPr/>
          <a:lstStyle/>
          <a:p>
            <a:r>
              <a:rPr lang="ru-RU" sz="1800" b="1" i="1" dirty="0" err="1">
                <a:latin typeface="Open Sans" charset="0"/>
                <a:ea typeface="Open Sans" charset="0"/>
                <a:cs typeface="Open Sans" charset="0"/>
              </a:rPr>
              <a:t>Розрізняють</a:t>
            </a:r>
            <a:r>
              <a:rPr lang="ru-RU" sz="1800" b="1" i="1" dirty="0">
                <a:latin typeface="Open Sans" charset="0"/>
                <a:ea typeface="Open Sans" charset="0"/>
                <a:cs typeface="Open Sans" charset="0"/>
              </a:rPr>
              <a:t> 4 </a:t>
            </a:r>
            <a:r>
              <a:rPr lang="ru-RU" sz="1800" b="1" i="1" dirty="0" err="1">
                <a:latin typeface="Open Sans" charset="0"/>
                <a:ea typeface="Open Sans" charset="0"/>
                <a:cs typeface="Open Sans" charset="0"/>
              </a:rPr>
              <a:t>стадії</a:t>
            </a:r>
            <a:r>
              <a:rPr lang="ru-RU" sz="1800" b="1" i="1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ru-RU" sz="1800" b="1" i="1" dirty="0" err="1">
                <a:latin typeface="Open Sans" charset="0"/>
                <a:ea typeface="Open Sans" charset="0"/>
                <a:cs typeface="Open Sans" charset="0"/>
              </a:rPr>
              <a:t>компенсації</a:t>
            </a:r>
            <a:r>
              <a:rPr lang="ru-RU" sz="1800" b="1" i="1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ru-RU" sz="1800" b="1" i="1" dirty="0" err="1">
                <a:latin typeface="Open Sans" charset="0"/>
                <a:ea typeface="Open Sans" charset="0"/>
                <a:cs typeface="Open Sans" charset="0"/>
              </a:rPr>
              <a:t>сліпоти</a:t>
            </a:r>
            <a:r>
              <a:rPr lang="ru-RU" sz="1800" b="1" i="1" dirty="0">
                <a:latin typeface="Open Sans" charset="0"/>
                <a:ea typeface="Open Sans" charset="0"/>
                <a:cs typeface="Open Sans" charset="0"/>
              </a:rPr>
              <a:t> у </a:t>
            </a:r>
            <a:r>
              <a:rPr lang="ru-RU" sz="1800" b="1" i="1" dirty="0" err="1">
                <a:latin typeface="Open Sans" charset="0"/>
                <a:ea typeface="Open Sans" charset="0"/>
                <a:cs typeface="Open Sans" charset="0"/>
              </a:rPr>
              <a:t>дошкільному</a:t>
            </a:r>
            <a:r>
              <a:rPr lang="ru-RU" sz="1800" b="1" i="1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ru-RU" sz="1800" b="1" i="1" dirty="0" err="1">
                <a:latin typeface="Open Sans" charset="0"/>
                <a:ea typeface="Open Sans" charset="0"/>
                <a:cs typeface="Open Sans" charset="0"/>
              </a:rPr>
              <a:t>віці</a:t>
            </a:r>
            <a:r>
              <a:rPr lang="ru-RU" sz="1800" b="1" i="1" dirty="0">
                <a:latin typeface="Open Sans" charset="0"/>
                <a:ea typeface="Open Sans" charset="0"/>
                <a:cs typeface="Open Sans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26508" y="1175609"/>
            <a:ext cx="73775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Р</a:t>
            </a:r>
            <a:r>
              <a:rPr lang="ru-RU" dirty="0" err="1" smtClean="0"/>
              <a:t>озвиваються</a:t>
            </a:r>
            <a:r>
              <a:rPr lang="ru-RU" dirty="0" smtClean="0"/>
              <a:t> </a:t>
            </a:r>
            <a:r>
              <a:rPr lang="ru-RU" dirty="0" err="1"/>
              <a:t>комплексні</a:t>
            </a:r>
            <a:r>
              <a:rPr lang="ru-RU" dirty="0"/>
              <a:t> </a:t>
            </a:r>
            <a:r>
              <a:rPr lang="ru-RU" dirty="0" err="1"/>
              <a:t>рухово-кінестетичні</a:t>
            </a:r>
            <a:r>
              <a:rPr lang="ru-RU" dirty="0"/>
              <a:t> </a:t>
            </a:r>
            <a:r>
              <a:rPr lang="ru-RU" dirty="0" err="1"/>
              <a:t>сприймання</a:t>
            </a:r>
            <a:r>
              <a:rPr lang="ru-RU" dirty="0"/>
              <a:t>, </a:t>
            </a:r>
            <a:r>
              <a:rPr lang="ru-RU" dirty="0" err="1"/>
              <a:t>дотик</a:t>
            </a:r>
            <a:r>
              <a:rPr lang="ru-RU" dirty="0"/>
              <a:t>, слух, </a:t>
            </a:r>
            <a:r>
              <a:rPr lang="ru-RU" dirty="0" err="1"/>
              <a:t>утворюються</a:t>
            </a:r>
            <a:r>
              <a:rPr lang="ru-RU" dirty="0"/>
              <a:t> </a:t>
            </a:r>
            <a:r>
              <a:rPr lang="ru-RU" dirty="0" err="1"/>
              <a:t>глобальні</a:t>
            </a:r>
            <a:r>
              <a:rPr lang="ru-RU" dirty="0"/>
              <a:t> </a:t>
            </a:r>
            <a:r>
              <a:rPr lang="ru-RU" dirty="0" err="1"/>
              <a:t>міжфункціональні</a:t>
            </a:r>
            <a:r>
              <a:rPr lang="ru-RU" dirty="0"/>
              <a:t> і </a:t>
            </a:r>
            <a:r>
              <a:rPr lang="ru-RU" dirty="0" err="1"/>
              <a:t>внутрішньофункціональні</a:t>
            </a:r>
            <a:r>
              <a:rPr lang="ru-RU" dirty="0"/>
              <a:t> </a:t>
            </a:r>
            <a:r>
              <a:rPr lang="ru-RU" dirty="0" err="1"/>
              <a:t>зв’язки</a:t>
            </a:r>
            <a:r>
              <a:rPr lang="ru-RU" dirty="0"/>
              <a:t> в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здійснення</a:t>
            </a:r>
            <a:r>
              <a:rPr lang="ru-RU" dirty="0"/>
              <a:t> </a:t>
            </a:r>
            <a:r>
              <a:rPr lang="ru-RU" dirty="0" err="1"/>
              <a:t>спілкування</a:t>
            </a:r>
            <a:r>
              <a:rPr lang="ru-RU" dirty="0"/>
              <a:t> і </a:t>
            </a:r>
            <a:r>
              <a:rPr lang="ru-RU" dirty="0" err="1"/>
              <a:t>предметної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43565" y="2265111"/>
            <a:ext cx="73775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В</a:t>
            </a:r>
            <a:r>
              <a:rPr lang="ru-RU" dirty="0" err="1" smtClean="0"/>
              <a:t>ключається</a:t>
            </a:r>
            <a:r>
              <a:rPr lang="ru-RU" dirty="0" smtClean="0"/>
              <a:t> </a:t>
            </a:r>
            <a:r>
              <a:rPr lang="ru-RU" dirty="0" err="1"/>
              <a:t>мова</a:t>
            </a:r>
            <a:r>
              <a:rPr lang="ru-RU" dirty="0"/>
              <a:t> як </a:t>
            </a:r>
            <a:r>
              <a:rPr lang="ru-RU" dirty="0" err="1"/>
              <a:t>функція</a:t>
            </a:r>
            <a:r>
              <a:rPr lang="ru-RU" dirty="0"/>
              <a:t> </a:t>
            </a:r>
            <a:r>
              <a:rPr lang="ru-RU" dirty="0" err="1"/>
              <a:t>спілкування</a:t>
            </a:r>
            <a:r>
              <a:rPr lang="ru-RU" dirty="0"/>
              <a:t> і </a:t>
            </a:r>
            <a:r>
              <a:rPr lang="ru-RU" dirty="0" err="1"/>
              <a:t>керівництва</a:t>
            </a:r>
            <a:r>
              <a:rPr lang="ru-RU" dirty="0"/>
              <a:t> предметною </a:t>
            </a:r>
            <a:r>
              <a:rPr lang="ru-RU" dirty="0" err="1"/>
              <a:t>діяльністю</a:t>
            </a:r>
            <a:r>
              <a:rPr lang="ru-RU" dirty="0"/>
              <a:t>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26509" y="3033299"/>
            <a:ext cx="73775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Р</a:t>
            </a:r>
            <a:r>
              <a:rPr lang="ru-RU" dirty="0" err="1" smtClean="0"/>
              <a:t>озвитком</a:t>
            </a: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err="1"/>
              <a:t>виникненням</a:t>
            </a:r>
            <a:r>
              <a:rPr lang="ru-RU" dirty="0"/>
              <a:t> </a:t>
            </a:r>
            <a:r>
              <a:rPr lang="ru-RU" dirty="0" err="1"/>
              <a:t>образів</a:t>
            </a:r>
            <a:r>
              <a:rPr lang="ru-RU" dirty="0"/>
              <a:t> </a:t>
            </a:r>
            <a:r>
              <a:rPr lang="ru-RU" dirty="0" err="1"/>
              <a:t>уявлень</a:t>
            </a:r>
            <a:r>
              <a:rPr lang="ru-RU" dirty="0"/>
              <a:t>, </a:t>
            </a:r>
            <a:r>
              <a:rPr lang="ru-RU" dirty="0" err="1"/>
              <a:t>укріпленням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зв’язків</a:t>
            </a:r>
            <a:r>
              <a:rPr lang="ru-RU" dirty="0"/>
              <a:t> з </a:t>
            </a:r>
            <a:r>
              <a:rPr lang="ru-RU" dirty="0" err="1"/>
              <a:t>предметним</a:t>
            </a:r>
            <a:r>
              <a:rPr lang="ru-RU" dirty="0"/>
              <a:t> </a:t>
            </a:r>
            <a:r>
              <a:rPr lang="ru-RU" dirty="0" err="1"/>
              <a:t>світом</a:t>
            </a:r>
            <a:r>
              <a:rPr lang="ru-RU" dirty="0"/>
              <a:t>, </a:t>
            </a:r>
            <a:r>
              <a:rPr lang="ru-RU" dirty="0" err="1"/>
              <a:t>можливістю</a:t>
            </a:r>
            <a:r>
              <a:rPr lang="ru-RU" dirty="0"/>
              <a:t> </a:t>
            </a:r>
            <a:r>
              <a:rPr lang="ru-RU" dirty="0" err="1"/>
              <a:t>представляти</a:t>
            </a:r>
            <a:r>
              <a:rPr lang="ru-RU" dirty="0"/>
              <a:t> </a:t>
            </a:r>
            <a:r>
              <a:rPr lang="ru-RU" dirty="0" err="1"/>
              <a:t>предмети</a:t>
            </a:r>
            <a:r>
              <a:rPr lang="ru-RU" dirty="0"/>
              <a:t> в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відсутності</a:t>
            </a:r>
            <a:r>
              <a:rPr lang="ru-RU" dirty="0"/>
              <a:t>, </a:t>
            </a:r>
            <a:r>
              <a:rPr lang="ru-RU" dirty="0" err="1"/>
              <a:t>оперувати</a:t>
            </a:r>
            <a:r>
              <a:rPr lang="ru-RU" dirty="0"/>
              <a:t> образами в </a:t>
            </a:r>
            <a:r>
              <a:rPr lang="ru-RU" dirty="0" err="1"/>
              <a:t>удаваній</a:t>
            </a:r>
            <a:r>
              <a:rPr lang="ru-RU" dirty="0"/>
              <a:t> </a:t>
            </a:r>
            <a:r>
              <a:rPr lang="ru-RU" dirty="0" err="1"/>
              <a:t>ситуації</a:t>
            </a:r>
            <a:r>
              <a:rPr lang="ru-RU" dirty="0"/>
              <a:t>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6508" y="4019694"/>
            <a:ext cx="73569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А</a:t>
            </a:r>
            <a:r>
              <a:rPr lang="ru-RU" dirty="0" err="1" smtClean="0"/>
              <a:t>ктивним</a:t>
            </a:r>
            <a:r>
              <a:rPr lang="ru-RU" dirty="0" smtClean="0"/>
              <a:t> </a:t>
            </a:r>
            <a:r>
              <a:rPr lang="ru-RU" dirty="0" err="1"/>
              <a:t>включенням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, </a:t>
            </a:r>
            <a:r>
              <a:rPr lang="ru-RU" dirty="0" err="1"/>
              <a:t>пам’яті</a:t>
            </a:r>
            <a:r>
              <a:rPr lang="ru-RU" dirty="0"/>
              <a:t>, </a:t>
            </a:r>
            <a:r>
              <a:rPr lang="ru-RU" dirty="0" err="1"/>
              <a:t>мислення</a:t>
            </a:r>
            <a:r>
              <a:rPr lang="ru-RU" dirty="0"/>
              <a:t>, як в </a:t>
            </a:r>
            <a:r>
              <a:rPr lang="ru-RU" dirty="0" err="1"/>
              <a:t>наочно-практичній</a:t>
            </a:r>
            <a:r>
              <a:rPr lang="ru-RU" dirty="0"/>
              <a:t>, так і в </a:t>
            </a:r>
            <a:r>
              <a:rPr lang="ru-RU" dirty="0" err="1"/>
              <a:t>наочно-образній</a:t>
            </a:r>
            <a:r>
              <a:rPr lang="ru-RU" dirty="0"/>
              <a:t> і </a:t>
            </a:r>
            <a:r>
              <a:rPr lang="ru-RU" dirty="0" err="1"/>
              <a:t>понятійній</a:t>
            </a:r>
            <a:r>
              <a:rPr lang="ru-RU" dirty="0"/>
              <a:t> формах в </a:t>
            </a:r>
            <a:r>
              <a:rPr lang="ru-RU" dirty="0" err="1"/>
              <a:t>сенсорне</a:t>
            </a:r>
            <a:r>
              <a:rPr lang="ru-RU" dirty="0"/>
              <a:t> </a:t>
            </a:r>
            <a:r>
              <a:rPr lang="ru-RU" dirty="0" err="1"/>
              <a:t>відображення</a:t>
            </a:r>
            <a:r>
              <a:rPr lang="ru-RU" dirty="0"/>
              <a:t> </a:t>
            </a:r>
            <a:r>
              <a:rPr lang="ru-RU" dirty="0" err="1"/>
              <a:t>сліпою</a:t>
            </a:r>
            <a:r>
              <a:rPr lang="ru-RU" dirty="0"/>
              <a:t> </a:t>
            </a:r>
            <a:r>
              <a:rPr lang="ru-RU" dirty="0" err="1"/>
              <a:t>дитиною</a:t>
            </a:r>
            <a:r>
              <a:rPr lang="ru-RU" dirty="0"/>
              <a:t> </a:t>
            </a:r>
            <a:r>
              <a:rPr lang="ru-RU" dirty="0" err="1"/>
              <a:t>зовнішнього</a:t>
            </a:r>
            <a:r>
              <a:rPr lang="ru-RU" dirty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09" y="4844768"/>
            <a:ext cx="596900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247" y="4844768"/>
            <a:ext cx="596900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Овал 14"/>
          <p:cNvSpPr/>
          <p:nvPr/>
        </p:nvSpPr>
        <p:spPr>
          <a:xfrm>
            <a:off x="340059" y="1193143"/>
            <a:ext cx="576000" cy="576000"/>
          </a:xfrm>
          <a:prstGeom prst="ellipse">
            <a:avLst/>
          </a:prstGeom>
          <a:gradFill>
            <a:gsLst>
              <a:gs pos="76000">
                <a:schemeClr val="bg2">
                  <a:lumMod val="40000"/>
                  <a:lumOff val="60000"/>
                </a:schemeClr>
              </a:gs>
              <a:gs pos="0">
                <a:schemeClr val="tx2"/>
              </a:gs>
              <a:gs pos="98000">
                <a:schemeClr val="bg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59" y="2163211"/>
            <a:ext cx="59690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09" y="3138226"/>
            <a:ext cx="59690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89" y="4087401"/>
            <a:ext cx="59690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13534" y="1171454"/>
            <a:ext cx="47158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i="1" dirty="0" smtClean="0"/>
              <a:t>1</a:t>
            </a:r>
          </a:p>
          <a:p>
            <a:endParaRPr lang="uk-UA" sz="3200" i="1" dirty="0"/>
          </a:p>
          <a:p>
            <a:r>
              <a:rPr lang="uk-UA" sz="3200" i="1" dirty="0" smtClean="0"/>
              <a:t>2</a:t>
            </a:r>
          </a:p>
          <a:p>
            <a:endParaRPr lang="uk-UA" sz="3200" i="1" dirty="0"/>
          </a:p>
          <a:p>
            <a:r>
              <a:rPr lang="uk-UA" sz="3200" i="1" dirty="0" smtClean="0"/>
              <a:t>3</a:t>
            </a:r>
          </a:p>
          <a:p>
            <a:endParaRPr lang="uk-UA" sz="3200" i="1" dirty="0"/>
          </a:p>
          <a:p>
            <a:r>
              <a:rPr lang="uk-UA" sz="3200" i="1" dirty="0" smtClean="0"/>
              <a:t>4</a:t>
            </a:r>
            <a:endParaRPr lang="ru-RU" sz="3200" i="1" dirty="0"/>
          </a:p>
        </p:txBody>
      </p:sp>
    </p:spTree>
    <p:extLst>
      <p:ext uri="{BB962C8B-B14F-4D97-AF65-F5344CB8AC3E}">
        <p14:creationId xmlns:p14="http://schemas.microsoft.com/office/powerpoint/2010/main" val="328367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991715" y="956930"/>
            <a:ext cx="7161300" cy="3902149"/>
          </a:xfrm>
        </p:spPr>
        <p:txBody>
          <a:bodyPr/>
          <a:lstStyle/>
          <a:p>
            <a:pPr algn="l">
              <a:buFont typeface="Courier New" pitchFamily="49" charset="0"/>
              <a:buChar char="o"/>
            </a:pPr>
            <a:r>
              <a:rPr lang="uk-UA" sz="1400" dirty="0" smtClean="0"/>
              <a:t>Навчаємося з радістю: компенсаторне навчання дітей з порушеннями розумового розвитку: Навчально-методичний посібник / А. </a:t>
            </a:r>
            <a:r>
              <a:rPr lang="uk-UA" sz="1400" dirty="0" err="1" smtClean="0"/>
              <a:t>Василенко-ван</a:t>
            </a:r>
            <a:r>
              <a:rPr lang="uk-UA" sz="1400" dirty="0" smtClean="0"/>
              <a:t> де Рей, Н.І. </a:t>
            </a:r>
            <a:r>
              <a:rPr lang="uk-UA" sz="1400" dirty="0" err="1" smtClean="0"/>
              <a:t>Ліщук</a:t>
            </a:r>
            <a:r>
              <a:rPr lang="uk-UA" sz="1400" dirty="0" smtClean="0"/>
              <a:t>, Н.В. Морозова, О.В. </a:t>
            </a:r>
            <a:r>
              <a:rPr lang="uk-UA" sz="1400" dirty="0" err="1" smtClean="0"/>
              <a:t>Папета</a:t>
            </a:r>
            <a:r>
              <a:rPr lang="uk-UA" sz="1400" dirty="0" smtClean="0"/>
              <a:t>, П.М. </a:t>
            </a:r>
            <a:r>
              <a:rPr lang="uk-UA" sz="1400" dirty="0" err="1" smtClean="0"/>
              <a:t>Піддубна</a:t>
            </a:r>
            <a:r>
              <a:rPr lang="uk-UA" sz="1400" dirty="0" smtClean="0"/>
              <a:t>; За редакцією </a:t>
            </a:r>
            <a:r>
              <a:rPr lang="uk-UA" sz="1400" dirty="0" err="1" smtClean="0"/>
              <a:t>Ліщук</a:t>
            </a:r>
            <a:r>
              <a:rPr lang="uk-UA" sz="1400" dirty="0" smtClean="0"/>
              <a:t> Н.І. – Київ: Видавництво імені Олени </a:t>
            </a:r>
            <a:r>
              <a:rPr lang="uk-UA" sz="1400" dirty="0" err="1" smtClean="0"/>
              <a:t>Теліги</a:t>
            </a:r>
            <a:r>
              <a:rPr lang="uk-UA" sz="1400" dirty="0" smtClean="0"/>
              <a:t>, 2015. – 100 с.</a:t>
            </a:r>
            <a:endParaRPr lang="ru-RU" sz="1400" dirty="0" smtClean="0"/>
          </a:p>
          <a:p>
            <a:pPr algn="l"/>
            <a:r>
              <a:rPr lang="ru-RU" sz="1400" dirty="0" smtClean="0"/>
              <a:t> </a:t>
            </a:r>
          </a:p>
          <a:p>
            <a:pPr algn="l">
              <a:buFont typeface="Courier New" pitchFamily="49" charset="0"/>
              <a:buChar char="o"/>
            </a:pPr>
            <a:r>
              <a:rPr lang="uk-UA" sz="1400" dirty="0" smtClean="0"/>
              <a:t>Співпраця фахівців в інклюзивному навчанні як необхідна передумова забезпечення колекційної спрямованості педагогічної роботи. - </a:t>
            </a:r>
            <a:r>
              <a:rPr lang="uk-UA" sz="1400" dirty="0" err="1" smtClean="0"/>
              <a:t>Гаяш</a:t>
            </a:r>
            <a:r>
              <a:rPr lang="uk-UA" sz="1400" dirty="0" smtClean="0"/>
              <a:t> О.В.,кандидат педагогічних наук</a:t>
            </a:r>
            <a:endParaRPr lang="ru-RU" sz="1400" dirty="0" smtClean="0"/>
          </a:p>
          <a:p>
            <a:pPr algn="l"/>
            <a:endParaRPr lang="ru-RU" sz="1400" dirty="0" smtClean="0"/>
          </a:p>
          <a:p>
            <a:pPr algn="l">
              <a:buFont typeface="Courier New" pitchFamily="49" charset="0"/>
              <a:buChar char="o"/>
            </a:pPr>
            <a:r>
              <a:rPr lang="uk-UA" sz="1400" dirty="0" err="1" smtClean="0"/>
              <a:t>Синьов</a:t>
            </a:r>
            <a:r>
              <a:rPr lang="uk-UA" sz="1400" dirty="0" smtClean="0"/>
              <a:t> В. </a:t>
            </a:r>
            <a:r>
              <a:rPr lang="ru-RU" sz="1400" dirty="0" smtClean="0"/>
              <a:t>M</a:t>
            </a:r>
            <a:r>
              <a:rPr lang="uk-UA" sz="1400" dirty="0" smtClean="0"/>
              <a:t>. До побудови загальної теорії </a:t>
            </a:r>
            <a:r>
              <a:rPr lang="uk-UA" sz="1400" dirty="0" err="1" smtClean="0"/>
              <a:t>корекційної</a:t>
            </a:r>
            <a:r>
              <a:rPr lang="uk-UA" sz="1400" dirty="0" smtClean="0"/>
              <a:t> педагогіки: визначення предмету науки / В. </a:t>
            </a:r>
            <a:r>
              <a:rPr lang="ru-RU" sz="1400" dirty="0" smtClean="0"/>
              <a:t>M</a:t>
            </a:r>
            <a:r>
              <a:rPr lang="uk-UA" sz="1400" dirty="0" smtClean="0"/>
              <a:t>. </a:t>
            </a:r>
            <a:r>
              <a:rPr lang="uk-UA" sz="1400" dirty="0" err="1" smtClean="0"/>
              <a:t>Синьов</a:t>
            </a:r>
            <a:r>
              <a:rPr lang="uk-UA" sz="1400" dirty="0" smtClean="0"/>
              <a:t> // Науковий часопис </a:t>
            </a:r>
            <a:r>
              <a:rPr lang="ru-RU" sz="1400" dirty="0" smtClean="0"/>
              <a:t>НПУ </a:t>
            </a:r>
            <a:r>
              <a:rPr lang="ru-RU" sz="1400" dirty="0" err="1" smtClean="0"/>
              <a:t>ім</a:t>
            </a:r>
            <a:r>
              <a:rPr lang="ru-RU" sz="1400" dirty="0" smtClean="0"/>
              <a:t>. M. П. </a:t>
            </a:r>
            <a:r>
              <a:rPr lang="ru-RU" sz="1400" dirty="0" err="1" smtClean="0"/>
              <a:t>Драгоманова</a:t>
            </a:r>
            <a:r>
              <a:rPr lang="ru-RU" sz="1400" dirty="0" smtClean="0"/>
              <a:t>. </a:t>
            </a:r>
            <a:endParaRPr lang="ru-RU" sz="1400" smtClean="0"/>
          </a:p>
          <a:p>
            <a:pPr algn="l"/>
            <a:endParaRPr lang="ru-RU" sz="1400" dirty="0" smtClean="0"/>
          </a:p>
          <a:p>
            <a:pPr algn="l">
              <a:buFont typeface="Courier New" pitchFamily="49" charset="0"/>
              <a:buChar char="o"/>
            </a:pPr>
            <a:r>
              <a:rPr lang="uk-UA" sz="1400" dirty="0" err="1" smtClean="0"/>
              <a:t>Вавіна</a:t>
            </a:r>
            <a:r>
              <a:rPr lang="uk-UA" sz="1400" dirty="0" smtClean="0"/>
              <a:t> Л. Розвиваємо у дитини вміння бачити: від народження до 6 років : поради батькам / Л. </a:t>
            </a:r>
            <a:r>
              <a:rPr lang="uk-UA" sz="1400" dirty="0" err="1" smtClean="0"/>
              <a:t>Вавіна</a:t>
            </a:r>
            <a:r>
              <a:rPr lang="uk-UA" sz="1400" dirty="0" smtClean="0"/>
              <a:t>, В. </a:t>
            </a:r>
            <a:r>
              <a:rPr lang="uk-UA" sz="1400" dirty="0" err="1" smtClean="0"/>
              <a:t>Ремажевська</a:t>
            </a:r>
            <a:r>
              <a:rPr lang="uk-UA" sz="1400" dirty="0" smtClean="0"/>
              <a:t>. – К. : Літера ЛТД, 2008. – 128 с. </a:t>
            </a:r>
            <a:endParaRPr lang="ru-RU" sz="1400" dirty="0" smtClean="0"/>
          </a:p>
          <a:p>
            <a:pPr algn="l">
              <a:buFont typeface="Courier New" pitchFamily="49" charset="0"/>
              <a:buChar char="o"/>
            </a:pPr>
            <a:endParaRPr lang="ru-RU" sz="1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rot="288">
            <a:off x="991809" y="244562"/>
            <a:ext cx="7161300" cy="659233"/>
          </a:xfrm>
        </p:spPr>
        <p:txBody>
          <a:bodyPr/>
          <a:lstStyle/>
          <a:p>
            <a:r>
              <a:rPr lang="uk-UA" sz="4000" dirty="0" smtClean="0"/>
              <a:t>Використані джерела</a:t>
            </a:r>
            <a:endParaRPr lang="ru-RU" sz="4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reeclampsia Clinical Case by Slidesgo">
  <a:themeElements>
    <a:clrScheme name="Simple Light">
      <a:dk1>
        <a:srgbClr val="000000"/>
      </a:dk1>
      <a:lt1>
        <a:srgbClr val="F4F4F4"/>
      </a:lt1>
      <a:dk2>
        <a:srgbClr val="82F482"/>
      </a:dk2>
      <a:lt2>
        <a:srgbClr val="EFBC92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560</Words>
  <Application>Microsoft Office PowerPoint</Application>
  <PresentationFormat>Экран (16:9)</PresentationFormat>
  <Paragraphs>63</Paragraphs>
  <Slides>10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1" baseType="lpstr">
      <vt:lpstr>Arial</vt:lpstr>
      <vt:lpstr>Raleway ExtraBold</vt:lpstr>
      <vt:lpstr>Nirmala UI</vt:lpstr>
      <vt:lpstr>Wingdings</vt:lpstr>
      <vt:lpstr>Raleway</vt:lpstr>
      <vt:lpstr>Segoe Print</vt:lpstr>
      <vt:lpstr>Times New Roman</vt:lpstr>
      <vt:lpstr>Arial Rounded MT Bold</vt:lpstr>
      <vt:lpstr>Open Sans</vt:lpstr>
      <vt:lpstr>Courier New</vt:lpstr>
      <vt:lpstr>Preeclampsia Clinical Case by Slidesgo</vt:lpstr>
      <vt:lpstr>   експертна панель 2 КОМПЕНСАЦІЯ ЗОРОВОЇ НЕДОСТАТНОСТІ У ДОШКІЛЬНИКІВ З ПОРУШЕННЯМИ  ЗОРУ.  ШЛЯХИ ТА УМОВИ ВИНИКНЕННЯ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Розрізняють 4 стадії компенсації сліпоти у дошкільному віці.</vt:lpstr>
      <vt:lpstr>Використані джерела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КОМПЕНСАЦІЯ ЗОРОВОЇ НЕДОСТАТНОСТІ У ДОШКІЛЬНИКІВ З ПОРУШЕННЯМИ ЗОРУ.  ШЛЯХИ ТА УМОВИ ВИНИКНЕННЯ</dc:title>
  <dc:creator>Hp</dc:creator>
  <cp:lastModifiedBy>Пользователь</cp:lastModifiedBy>
  <cp:revision>21</cp:revision>
  <dcterms:modified xsi:type="dcterms:W3CDTF">2022-09-15T09:04:39Z</dcterms:modified>
</cp:coreProperties>
</file>